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40" r:id="rId2"/>
    <p:sldId id="364" r:id="rId3"/>
    <p:sldId id="341" r:id="rId4"/>
    <p:sldId id="343" r:id="rId5"/>
    <p:sldId id="344" r:id="rId6"/>
    <p:sldId id="351" r:id="rId7"/>
    <p:sldId id="358" r:id="rId8"/>
    <p:sldId id="366" r:id="rId9"/>
    <p:sldId id="352" r:id="rId10"/>
    <p:sldId id="359" r:id="rId11"/>
    <p:sldId id="360" r:id="rId12"/>
    <p:sldId id="361" r:id="rId13"/>
    <p:sldId id="353" r:id="rId14"/>
    <p:sldId id="365" r:id="rId15"/>
    <p:sldId id="356" r:id="rId16"/>
    <p:sldId id="354" r:id="rId17"/>
    <p:sldId id="355" r:id="rId18"/>
    <p:sldId id="349" r:id="rId19"/>
    <p:sldId id="363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AF9"/>
    <a:srgbClr val="73DCE7"/>
    <a:srgbClr val="A0F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3" d="100"/>
          <a:sy n="93" d="100"/>
        </p:scale>
        <p:origin x="-37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01306-FDAE-4278-8F3B-384C9155D461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9F8E2-0C97-4FF6-AA01-8BA82A1CC60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933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0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3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49300"/>
            <a:ext cx="6908800" cy="3886200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77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51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49300"/>
            <a:ext cx="6908800" cy="38862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1600" y="749300"/>
            <a:ext cx="6908800" cy="38862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08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64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33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EE9BC7-F79A-4F4F-8DDE-E2543698011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75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922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565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5641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72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349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119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9210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563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874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9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55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689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92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28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1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195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3EC6E46-481C-4281-B33F-3F6AC5BFF736}" type="datetimeFigureOut">
              <a:rPr lang="ko-KR" altLang="en-US" smtClean="0"/>
              <a:pPr/>
              <a:t>2020-09-06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6F9B-EA5A-43E1-B591-4C86D68C8DE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967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frm=1&amp;source=images&amp;cd=&amp;cad=rja&amp;uact=8&amp;ved=0ahUKEwiZmJGK3K3TAhUDErwKHQImDN4QjRwIBw&amp;url=http://blog.lgcns.com/635&amp;psig=AFQjCNEi_RSUzC3B2CV9gS7GDAFakql3ZA&amp;ust=1492594652044261" TargetMode="External"/><Relationship Id="rId3" Type="http://schemas.openxmlformats.org/officeDocument/2006/relationships/image" Target="../media/image51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news.naver.com/main/read.nhn?mode=LSD&amp;mid=sec&amp;oid=055&amp;aid=0000360107&amp;sid1=001" TargetMode="External"/><Relationship Id="rId5" Type="http://schemas.openxmlformats.org/officeDocument/2006/relationships/image" Target="../media/image52.png"/><Relationship Id="rId4" Type="http://schemas.openxmlformats.org/officeDocument/2006/relationships/hyperlink" Target="https://www.youtube.com/watch?v=F0ax1NctO_k" TargetMode="External"/><Relationship Id="rId9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times.co.kr/news/4%EC%B0%A8%EC%82%B0%EC%97%85%EC%9D%98-%EC%8B%9C%EC%9E%91%EC%9D%80-%EB%8F%85%EC%9D%BC-%EC%A0%9C%EC%A1%B0%EC%97%85/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kclee.github.io/deep-learning/r-watson.html" TargetMode="External"/><Relationship Id="rId4" Type="http://schemas.openxmlformats.org/officeDocument/2006/relationships/hyperlink" Target="https://www.youtube.com/watch?v=46lvylJ-KF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6206" y="5371667"/>
            <a:ext cx="10070431" cy="1201688"/>
          </a:xfrm>
        </p:spPr>
        <p:txBody>
          <a:bodyPr>
            <a:noAutofit/>
          </a:bodyPr>
          <a:lstStyle/>
          <a:p>
            <a:pPr algn="ctr"/>
            <a:r>
              <a:rPr 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Korea National University of Transportation</a:t>
            </a:r>
          </a:p>
          <a:p>
            <a:pPr algn="ctr"/>
            <a:r>
              <a:rPr lang="ko-KR" alt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소프트웨어학과</a:t>
            </a:r>
            <a:endParaRPr lang="en-US" altLang="ko-KR" b="1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b="1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2020</a:t>
            </a:r>
            <a:endParaRPr lang="en-US" b="1" dirty="0" smtClean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3912" y="1668230"/>
            <a:ext cx="103632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altLang="ko-KR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altLang="ko-KR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/>
            </a:r>
            <a:br>
              <a:rPr lang="en-US" altLang="ko-KR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</a:br>
            <a:r>
              <a:rPr lang="en-US" altLang="ko-KR" b="1" i="1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</a:t>
            </a:r>
            <a:r>
              <a:rPr lang="en-US" altLang="ko-KR" b="1" i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Fourth Industrial Revolution</a:t>
            </a:r>
            <a:endParaRPr lang="en-US" b="1" i="1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0548" y="133564"/>
            <a:ext cx="1571946" cy="6008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 smtClean="0">
                <a:solidFill>
                  <a:schemeClr val="tx1"/>
                </a:solidFill>
              </a:rPr>
              <a:t>Topic 2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9" y="734409"/>
            <a:ext cx="1236323" cy="154994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020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(Internet of Things)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6724" y="1612178"/>
            <a:ext cx="5464069" cy="419548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유무선 </a:t>
            </a:r>
            <a:r>
              <a:rPr lang="ko-KR" altLang="en-US" sz="2400" dirty="0" smtClean="0"/>
              <a:t>인터넷으로 </a:t>
            </a:r>
            <a:r>
              <a:rPr lang="ko-KR" altLang="en-US" sz="2400" dirty="0" smtClean="0"/>
              <a:t>연결된 디바이스</a:t>
            </a:r>
            <a:endParaRPr lang="en-US" altLang="ko-KR" sz="2400" dirty="0" smtClean="0"/>
          </a:p>
          <a:p>
            <a:r>
              <a:rPr lang="ko-KR" altLang="en-US" sz="2400" dirty="0" smtClean="0"/>
              <a:t>모바일 네트워크</a:t>
            </a:r>
            <a:endParaRPr lang="en-US" altLang="ko-KR" sz="2400" dirty="0" smtClean="0"/>
          </a:p>
          <a:p>
            <a:r>
              <a:rPr lang="ko-KR" altLang="en-US" sz="2400" dirty="0" err="1" smtClean="0"/>
              <a:t>클라우드</a:t>
            </a:r>
            <a:endParaRPr lang="en-US" altLang="ko-KR" sz="2400" dirty="0" smtClean="0"/>
          </a:p>
          <a:p>
            <a:r>
              <a:rPr lang="ko-KR" altLang="en-US" sz="2400" dirty="0" smtClean="0"/>
              <a:t>빅데이터</a:t>
            </a:r>
            <a:endParaRPr lang="en-US" altLang="ko-KR" sz="2400" dirty="0" smtClean="0"/>
          </a:p>
        </p:txBody>
      </p:sp>
      <p:pic>
        <p:nvPicPr>
          <p:cNvPr id="7170" name="Picture 2" descr="IoT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777" y="829968"/>
            <a:ext cx="5935566" cy="593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5973" y="72580"/>
            <a:ext cx="9404723" cy="811003"/>
          </a:xfrm>
        </p:spPr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스마트팩토리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897" y="1360039"/>
            <a:ext cx="3804590" cy="4195481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공장 내 </a:t>
            </a:r>
            <a:r>
              <a:rPr lang="ko-KR" altLang="en-US" sz="2800" dirty="0" smtClean="0"/>
              <a:t>시설과 부품이 공정에 따라 정보를 </a:t>
            </a:r>
            <a:r>
              <a:rPr lang="ko-KR" altLang="en-US" sz="2800" dirty="0"/>
              <a:t>교환하면서 제품을 </a:t>
            </a:r>
            <a:r>
              <a:rPr lang="ko-KR" altLang="en-US" sz="2800" dirty="0" smtClean="0"/>
              <a:t>생산</a:t>
            </a:r>
            <a:endParaRPr lang="ko-KR" altLang="en-US" sz="2800" dirty="0"/>
          </a:p>
        </p:txBody>
      </p:sp>
      <p:pic>
        <p:nvPicPr>
          <p:cNvPr id="4" name="Picture 4" descr="smart factor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08" y="1129179"/>
            <a:ext cx="8111454" cy="560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1850" y="338492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자동화된 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r>
              <a:rPr lang="ko-KR" altLang="en-US" b="1" dirty="0" smtClean="0">
                <a:solidFill>
                  <a:srgbClr val="FFC000"/>
                </a:solidFill>
              </a:rPr>
              <a:t>검사시스템</a:t>
            </a:r>
            <a:endParaRPr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627" y="2684573"/>
            <a:ext cx="1132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시간낭비와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ko-KR" altLang="en-US" sz="1400" b="1" dirty="0" smtClean="0">
                <a:solidFill>
                  <a:srgbClr val="C00000"/>
                </a:solidFill>
              </a:rPr>
              <a:t>재고처리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ko-KR" altLang="en-US" sz="1400" b="1" dirty="0" smtClean="0">
                <a:solidFill>
                  <a:srgbClr val="C00000"/>
                </a:solidFill>
              </a:rPr>
              <a:t>절차를 줄임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43739" y="2726613"/>
            <a:ext cx="172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rgbClr val="C00000"/>
                </a:solidFill>
              </a:rPr>
              <a:t>센서사용을 통해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ko-KR" altLang="en-US" sz="1400" b="1" dirty="0" smtClean="0">
                <a:solidFill>
                  <a:srgbClr val="C00000"/>
                </a:solidFill>
              </a:rPr>
              <a:t>가격을 줄이고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ko-KR" altLang="en-US" sz="1400" b="1" dirty="0" smtClean="0">
                <a:solidFill>
                  <a:srgbClr val="C00000"/>
                </a:solidFill>
              </a:rPr>
              <a:t>에너지를 보존토록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r>
              <a:rPr lang="ko-KR" altLang="en-US" sz="1400" b="1" dirty="0" smtClean="0">
                <a:solidFill>
                  <a:srgbClr val="C00000"/>
                </a:solidFill>
              </a:rPr>
              <a:t>관리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7506" y="5435968"/>
            <a:ext cx="10094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</a:rPr>
              <a:t>RFID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센서를 통해 제품과 재료상태를 식별</a:t>
            </a:r>
            <a:endParaRPr lang="ko-KR" alt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8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IOT</a:t>
            </a:r>
            <a:r>
              <a:rPr lang="ko-KR" altLang="en-US" dirty="0" smtClean="0"/>
              <a:t> 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 헬스케어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4734" y="2022187"/>
            <a:ext cx="3347390" cy="4195481"/>
          </a:xfrm>
        </p:spPr>
        <p:txBody>
          <a:bodyPr/>
          <a:lstStyle/>
          <a:p>
            <a:r>
              <a:rPr lang="ko-KR" altLang="en-US" dirty="0" smtClean="0"/>
              <a:t>모바일 기기에 의한 헬스 정보수집</a:t>
            </a:r>
            <a:endParaRPr lang="en-US" altLang="ko-KR" dirty="0" smtClean="0"/>
          </a:p>
          <a:p>
            <a:r>
              <a:rPr lang="ko-KR" altLang="en-US" dirty="0" err="1" smtClean="0"/>
              <a:t>웨어러블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ko-KR" altLang="en-US" dirty="0" smtClean="0"/>
              <a:t>원격의료시스템</a:t>
            </a:r>
            <a:endParaRPr lang="en-US" altLang="ko-KR" dirty="0" smtClean="0"/>
          </a:p>
          <a:p>
            <a:r>
              <a:rPr lang="ko-KR" altLang="en-US" dirty="0" err="1" smtClean="0"/>
              <a:t>예방의료</a:t>
            </a:r>
            <a:endParaRPr lang="en-US" altLang="ko-KR" dirty="0" smtClean="0"/>
          </a:p>
          <a:p>
            <a:r>
              <a:rPr lang="ko-KR" altLang="en-US" dirty="0" err="1" smtClean="0"/>
              <a:t>내방환자수</a:t>
            </a:r>
            <a:r>
              <a:rPr lang="ko-KR" altLang="en-US" dirty="0" smtClean="0"/>
              <a:t> 감소</a:t>
            </a:r>
            <a:endParaRPr lang="en-US" altLang="ko-KR" dirty="0" smtClean="0"/>
          </a:p>
          <a:p>
            <a:r>
              <a:rPr lang="ko-KR" altLang="en-US" dirty="0" smtClean="0"/>
              <a:t>의료예산절감</a:t>
            </a:r>
            <a:endParaRPr lang="en-US" altLang="ko-KR" dirty="0" smtClean="0"/>
          </a:p>
          <a:p>
            <a:r>
              <a:rPr lang="ko-KR" altLang="en-US" dirty="0" smtClean="0"/>
              <a:t>의료비 절감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Picture 6" descr="IoT healthcare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03" y="1413391"/>
            <a:ext cx="6985114" cy="49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3571" y="637794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개입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2265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81545"/>
            <a:ext cx="9404723" cy="1226792"/>
          </a:xfrm>
        </p:spPr>
        <p:txBody>
          <a:bodyPr/>
          <a:lstStyle/>
          <a:p>
            <a:r>
              <a:rPr lang="ko-KR" altLang="en-US" dirty="0" smtClean="0"/>
              <a:t>지능형자율주행 </a:t>
            </a:r>
            <a:r>
              <a:rPr lang="ko-KR" altLang="en-US" dirty="0" err="1" smtClean="0"/>
              <a:t>전기차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400" dirty="0" smtClean="0">
                <a:solidFill>
                  <a:srgbClr val="FFFF00"/>
                </a:solidFill>
              </a:rPr>
              <a:t>(Intelligent</a:t>
            </a:r>
            <a:r>
              <a:rPr lang="ko-KR" altLang="en-US" sz="2400" dirty="0" smtClean="0">
                <a:solidFill>
                  <a:srgbClr val="FFFF00"/>
                </a:solidFill>
              </a:rPr>
              <a:t> </a:t>
            </a:r>
            <a:r>
              <a:rPr lang="en-US" altLang="ko-KR" sz="2400" dirty="0" smtClean="0">
                <a:solidFill>
                  <a:srgbClr val="FFFF00"/>
                </a:solidFill>
              </a:rPr>
              <a:t>Autonomous Maneuvering Electric Vehicle)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5521" y="1662933"/>
            <a:ext cx="5718125" cy="4405280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지능형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모범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운전자 모델링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자율주행</a:t>
            </a:r>
            <a:r>
              <a:rPr lang="en-US" altLang="ko-KR" dirty="0"/>
              <a:t>: </a:t>
            </a:r>
            <a:r>
              <a:rPr lang="en-US" altLang="ko-KR" dirty="0" err="1"/>
              <a:t>IoT</a:t>
            </a:r>
            <a:r>
              <a:rPr lang="en-US" altLang="ko-KR" dirty="0"/>
              <a:t>, Big </a:t>
            </a:r>
            <a:r>
              <a:rPr lang="en-US" altLang="ko-KR" dirty="0" smtClean="0"/>
              <a:t>Data, Map Data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전기차량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고효율 </a:t>
            </a:r>
            <a:r>
              <a:rPr lang="en-US" altLang="ko-KR" dirty="0" smtClean="0"/>
              <a:t>(25% -&gt; 90%), </a:t>
            </a:r>
            <a:r>
              <a:rPr lang="ko-KR" altLang="en-US" dirty="0" smtClean="0"/>
              <a:t>배터리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주행거리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충전인프라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인프라</a:t>
            </a:r>
            <a:r>
              <a:rPr lang="en-US" altLang="ko-KR" dirty="0" smtClean="0"/>
              <a:t>: V2V, V2I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법규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보험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사전에 </a:t>
            </a:r>
            <a:r>
              <a:rPr lang="ko-KR" altLang="en-US" dirty="0" smtClean="0"/>
              <a:t>제정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책임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도덕적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운전자보조시스템</a:t>
            </a:r>
            <a:r>
              <a:rPr lang="en-US" altLang="ko-KR" dirty="0" smtClean="0"/>
              <a:t>(ADAS)</a:t>
            </a:r>
            <a:endParaRPr lang="ko-KR" altLang="en-US" dirty="0"/>
          </a:p>
        </p:txBody>
      </p:sp>
      <p:pic>
        <p:nvPicPr>
          <p:cNvPr id="8" name="Picture 2" descr="C:\Users\Administrator\Desktop\컴퓨터개론 개정 6판\사진파일\10장\10장_페이지_32_이미지_0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7022" y="1636300"/>
            <a:ext cx="3074662" cy="2134293"/>
          </a:xfrm>
          <a:prstGeom prst="rect">
            <a:avLst/>
          </a:prstGeom>
          <a:noFill/>
        </p:spPr>
      </p:pic>
      <p:pic>
        <p:nvPicPr>
          <p:cNvPr id="9" name="Picture 3" descr="C:\Users\Administrator\Desktop\컴퓨터개론 개정 6판\사진파일\10장\10장_페이지_32_이미지_00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3647" y="4009712"/>
            <a:ext cx="3108037" cy="2019992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5348472" y="6232850"/>
            <a:ext cx="4804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b="1" dirty="0" smtClean="0">
                <a:latin typeface="+mn-ea"/>
              </a:rPr>
              <a:t>[</a:t>
            </a:r>
            <a:r>
              <a:rPr lang="ko-KR" altLang="en-US" sz="2000" b="1" dirty="0" err="1" smtClean="0">
                <a:latin typeface="+mn-ea"/>
              </a:rPr>
              <a:t>구글의</a:t>
            </a:r>
            <a:r>
              <a:rPr lang="ko-KR" altLang="en-US" sz="2000" b="1" dirty="0" smtClean="0">
                <a:latin typeface="+mn-ea"/>
              </a:rPr>
              <a:t> 무인자동차 시제품과 개량 제품</a:t>
            </a:r>
            <a:r>
              <a:rPr lang="en-US" altLang="ko-KR" sz="2000" b="1" dirty="0" smtClean="0">
                <a:latin typeface="+mn-ea"/>
              </a:rPr>
              <a:t>]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</a:t>
            </a:r>
            <a:fld id="{DAC47EEA-ADEE-8949-8F52-A763A63D10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8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81545"/>
            <a:ext cx="9404723" cy="895917"/>
          </a:xfrm>
        </p:spPr>
        <p:txBody>
          <a:bodyPr/>
          <a:lstStyle/>
          <a:p>
            <a:r>
              <a:rPr lang="ko-KR" altLang="en-US" dirty="0" smtClean="0"/>
              <a:t>지능형자율주행차 개발현황</a:t>
            </a:r>
            <a:endParaRPr lang="ko-KR" altLang="en-US" dirty="0"/>
          </a:p>
        </p:txBody>
      </p:sp>
      <p:pic>
        <p:nvPicPr>
          <p:cNvPr id="6" name="Picture 2" descr="C:\Users\Administrator\Desktop\컴퓨터개론 개정 6판\사진파일\10장\10장_페이지_32_이미지_00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1202889"/>
            <a:ext cx="3674378" cy="2189052"/>
          </a:xfrm>
          <a:prstGeom prst="rect">
            <a:avLst/>
          </a:prstGeom>
          <a:noFill/>
        </p:spPr>
      </p:pic>
      <p:pic>
        <p:nvPicPr>
          <p:cNvPr id="7" name="Picture 3" descr="C:\Users\Administrator\Desktop\컴퓨터개론 개정 6판\사진파일\10장\10장_페이지_32_이미지_000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4304" y="1159693"/>
            <a:ext cx="3639133" cy="2232248"/>
          </a:xfrm>
          <a:prstGeom prst="rect">
            <a:avLst/>
          </a:prstGeom>
          <a:noFill/>
        </p:spPr>
      </p:pic>
      <p:pic>
        <p:nvPicPr>
          <p:cNvPr id="8" name="Picture 4" descr="C:\Users\Administrator\Desktop\컴퓨터개론 개정 6판\사진파일\10장\10장_페이지_32_이미지_000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92498" y="3959169"/>
            <a:ext cx="3701552" cy="2126171"/>
          </a:xfrm>
          <a:prstGeom prst="rect">
            <a:avLst/>
          </a:prstGeom>
          <a:noFill/>
        </p:spPr>
      </p:pic>
      <p:pic>
        <p:nvPicPr>
          <p:cNvPr id="9" name="Picture 5" descr="C:\Users\Administrator\Desktop\컴퓨터개론 개정 6판\사진파일\10장\10장_페이지_32_이미지_00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28538" y="3959169"/>
            <a:ext cx="3639133" cy="2126171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304117" y="3414679"/>
            <a:ext cx="66191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000" dirty="0" smtClean="0"/>
              <a:t>[KAIST</a:t>
            </a:r>
            <a:r>
              <a:rPr lang="ko-KR" altLang="en-US" sz="2000" dirty="0" smtClean="0"/>
              <a:t>의 </a:t>
            </a:r>
            <a:r>
              <a:rPr lang="en-US" altLang="ko-KR" sz="2000" dirty="0" err="1" smtClean="0"/>
              <a:t>EureCar</a:t>
            </a:r>
            <a:r>
              <a:rPr lang="ko-KR" altLang="en-US" sz="2000" dirty="0" smtClean="0"/>
              <a:t>와 애플의 </a:t>
            </a:r>
            <a:r>
              <a:rPr lang="ko-KR" altLang="en-US" sz="2000" dirty="0" smtClean="0"/>
              <a:t>무인자동차 프로젝트 타이탄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sp>
        <p:nvSpPr>
          <p:cNvPr id="11" name="직사각형 10"/>
          <p:cNvSpPr/>
          <p:nvPr/>
        </p:nvSpPr>
        <p:spPr>
          <a:xfrm>
            <a:off x="2814441" y="6173593"/>
            <a:ext cx="53174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>
                <a:latin typeface="+mn-ea"/>
              </a:rPr>
              <a:t>[</a:t>
            </a:r>
            <a:r>
              <a:rPr lang="ko-KR" altLang="en-US" sz="2000" dirty="0" smtClean="0">
                <a:latin typeface="+mn-ea"/>
              </a:rPr>
              <a:t>시험운행 중인 </a:t>
            </a:r>
            <a:r>
              <a:rPr lang="ko-KR" altLang="en-US" sz="2000" dirty="0" err="1" smtClean="0">
                <a:latin typeface="+mn-ea"/>
              </a:rPr>
              <a:t>현대차와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벤츠의</a:t>
            </a:r>
            <a:r>
              <a:rPr lang="ko-KR" altLang="en-US" sz="2000" dirty="0" smtClean="0">
                <a:latin typeface="+mn-ea"/>
              </a:rPr>
              <a:t> 무인자동차</a:t>
            </a:r>
            <a:r>
              <a:rPr lang="en-US" altLang="ko-KR" sz="2000" dirty="0" smtClean="0">
                <a:latin typeface="+mn-ea"/>
              </a:rPr>
              <a:t>]</a:t>
            </a:r>
            <a:endParaRPr lang="ko-KR" altLang="en-US" sz="2000" dirty="0">
              <a:latin typeface="+mn-ea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840" y="48313"/>
            <a:ext cx="109728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Intelligent Transportation System</a:t>
            </a:r>
          </a:p>
        </p:txBody>
      </p:sp>
      <p:pic>
        <p:nvPicPr>
          <p:cNvPr id="6" name="내용 개체 틀 2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3" y="4236532"/>
            <a:ext cx="6030748" cy="2288812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03158"/>
            <a:ext cx="4896544" cy="30721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2" y="1475197"/>
            <a:ext cx="6096000" cy="2676525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9" y="4488387"/>
            <a:ext cx="1576724" cy="21022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10" y="4488386"/>
            <a:ext cx="1576724" cy="210229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163" y="4773496"/>
            <a:ext cx="4532443" cy="16606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r="31668"/>
          <a:stretch/>
        </p:blipFill>
        <p:spPr>
          <a:xfrm>
            <a:off x="6672064" y="4524069"/>
            <a:ext cx="2880320" cy="2066615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6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63439"/>
            <a:ext cx="9404723" cy="140053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생물학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5201" y="1511743"/>
            <a:ext cx="8946541" cy="1791294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유전학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유전자 분석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감소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합성생물학</a:t>
            </a:r>
            <a:r>
              <a:rPr lang="en-US" altLang="ko-KR" dirty="0" smtClean="0"/>
              <a:t>: DNA </a:t>
            </a:r>
            <a:r>
              <a:rPr lang="ko-KR" altLang="en-US" dirty="0" smtClean="0"/>
              <a:t>기록하여 </a:t>
            </a:r>
            <a:r>
              <a:rPr lang="ko-KR" altLang="en-US" b="1" dirty="0" smtClean="0">
                <a:solidFill>
                  <a:srgbClr val="FFC000"/>
                </a:solidFill>
              </a:rPr>
              <a:t>유기체제조</a:t>
            </a:r>
            <a:r>
              <a:rPr lang="ko-KR" altLang="en-US" dirty="0" smtClean="0"/>
              <a:t>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문제 </a:t>
            </a:r>
            <a:r>
              <a:rPr lang="ko-KR" altLang="en-US" dirty="0" err="1" smtClean="0"/>
              <a:t>발생소지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유전공학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유전자편집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문제 </a:t>
            </a:r>
            <a:r>
              <a:rPr lang="ko-KR" altLang="en-US" dirty="0" err="1" smtClean="0"/>
              <a:t>발생소지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바이오프린팅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피부 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조직 생산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218" name="Picture 2" descr="bioprinting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3456606"/>
            <a:ext cx="4142158" cy="27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유전자 편집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32" y="3456607"/>
            <a:ext cx="4793244" cy="27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35484" y="6243637"/>
            <a:ext cx="3302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http://www.nibp.kr/xe/news2/46407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25523" y="6215325"/>
            <a:ext cx="5022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https://kr.pinterest.com/cyborgamerica/3d-bioprinting/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5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108704"/>
            <a:ext cx="9404723" cy="1400530"/>
          </a:xfrm>
        </p:spPr>
        <p:txBody>
          <a:bodyPr/>
          <a:lstStyle/>
          <a:p>
            <a:r>
              <a:rPr lang="ko-KR" altLang="en-US" dirty="0" smtClean="0"/>
              <a:t>기술의 </a:t>
            </a:r>
            <a:r>
              <a:rPr lang="ko-KR" altLang="en-US" dirty="0" err="1" smtClean="0"/>
              <a:t>티핑포인트와</a:t>
            </a:r>
            <a:r>
              <a:rPr lang="ko-KR" altLang="en-US" dirty="0" smtClean="0"/>
              <a:t> 사회적 영향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31393" y="2320046"/>
            <a:ext cx="4607023" cy="4195481"/>
          </a:xfrm>
        </p:spPr>
        <p:txBody>
          <a:bodyPr/>
          <a:lstStyle/>
          <a:p>
            <a:r>
              <a:rPr lang="ko-KR" altLang="en-US" dirty="0" smtClean="0"/>
              <a:t>과학기술은 사회의 모든 산업 분야에 긍정적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부정적 영향을 끼친다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 smtClean="0">
                <a:solidFill>
                  <a:srgbClr val="FFC000"/>
                </a:solidFill>
              </a:rPr>
              <a:t>변화에 대응</a:t>
            </a:r>
            <a:endParaRPr lang="en-US" altLang="ko-KR" b="1" dirty="0" smtClean="0">
              <a:solidFill>
                <a:srgbClr val="FFC000"/>
              </a:solidFill>
            </a:endParaRPr>
          </a:p>
          <a:p>
            <a:r>
              <a:rPr lang="ko-KR" altLang="en-US" dirty="0" smtClean="0"/>
              <a:t>변화를 선도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애플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알리바바</a:t>
            </a:r>
            <a:endParaRPr lang="en-US" altLang="ko-KR" dirty="0" smtClean="0"/>
          </a:p>
          <a:p>
            <a:r>
              <a:rPr lang="ko-KR" altLang="en-US" dirty="0" smtClean="0"/>
              <a:t>변화를 인지하고 적응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대부분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GE, </a:t>
            </a:r>
            <a:r>
              <a:rPr lang="ko-KR" altLang="en-US" dirty="0" err="1" smtClean="0"/>
              <a:t>퀄컴</a:t>
            </a:r>
            <a:r>
              <a:rPr lang="en-US" altLang="ko-KR" dirty="0" smtClean="0"/>
              <a:t>(NXP 50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변화에 대응 실패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크라이슬러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노키아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6508" y="1152983"/>
            <a:ext cx="4308254" cy="557756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2365" y="1067486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>
                <a:solidFill>
                  <a:srgbClr val="FFC000"/>
                </a:solidFill>
              </a:rPr>
              <a:t>[Tipping point ]</a:t>
            </a:r>
          </a:p>
          <a:p>
            <a:r>
              <a:rPr lang="ko-KR" altLang="en-US" sz="2000" b="1" dirty="0">
                <a:solidFill>
                  <a:srgbClr val="FFC000"/>
                </a:solidFill>
              </a:rPr>
              <a:t>어떠한 현상이 서서히 진행되다가 작은 요인으로 </a:t>
            </a:r>
            <a:r>
              <a:rPr lang="ko-KR" altLang="en-US" sz="2000" b="1" dirty="0" err="1">
                <a:solidFill>
                  <a:srgbClr val="FFC000"/>
                </a:solidFill>
              </a:rPr>
              <a:t>한순간</a:t>
            </a:r>
            <a:r>
              <a:rPr lang="ko-KR" altLang="en-US" sz="2000" b="1" dirty="0">
                <a:solidFill>
                  <a:srgbClr val="FFC000"/>
                </a:solidFill>
              </a:rPr>
              <a:t> 폭발하는 </a:t>
            </a:r>
            <a:r>
              <a:rPr lang="ko-KR" altLang="en-US" sz="2000" b="1" dirty="0" smtClean="0">
                <a:solidFill>
                  <a:srgbClr val="FFC000"/>
                </a:solidFill>
              </a:rPr>
              <a:t>것</a:t>
            </a:r>
            <a:endParaRPr lang="en-US" altLang="ko-KR" sz="2000" b="1" dirty="0">
              <a:solidFill>
                <a:srgbClr val="FFC000"/>
              </a:solidFill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1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49" y="126063"/>
            <a:ext cx="9404723" cy="1400530"/>
          </a:xfrm>
        </p:spPr>
        <p:txBody>
          <a:bodyPr>
            <a:normAutofit/>
          </a:bodyPr>
          <a:lstStyle/>
          <a:p>
            <a:r>
              <a:rPr lang="en-US" sz="4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Hologram</a:t>
            </a:r>
            <a:endParaRPr 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-124671"/>
            <a:ext cx="838199" cy="767687"/>
          </a:xfrm>
        </p:spPr>
        <p:txBody>
          <a:bodyPr>
            <a:normAutofit/>
          </a:bodyPr>
          <a:lstStyle/>
          <a:p>
            <a:fld id="{DAC47EEA-ADEE-8949-8F52-A763A63D101C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2" descr="http://postfiles1.naver.net/20160121_48/secsemicon_1453342525879GhdGO_JPEG/%C8%A6%B7%CE%B1%D7%B7%A5_%B1%E2%BC%FA_%281%29.jpg?type=w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3533" y="1236646"/>
            <a:ext cx="4601845" cy="22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자비스에 대한 이미지 검색결과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21" r="49792"/>
          <a:stretch/>
        </p:blipFill>
        <p:spPr bwMode="auto">
          <a:xfrm>
            <a:off x="5711959" y="1193927"/>
            <a:ext cx="5134718" cy="2264286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관련 이미지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35" y="4079714"/>
            <a:ext cx="4685928" cy="23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홀로그램에 대한 이미지 검색결과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r="9460"/>
          <a:stretch/>
        </p:blipFill>
        <p:spPr bwMode="auto">
          <a:xfrm>
            <a:off x="5812221" y="4079713"/>
            <a:ext cx="5034456" cy="230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6469234" y="3426683"/>
            <a:ext cx="3869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영화 </a:t>
            </a:r>
            <a:r>
              <a:rPr lang="ko-KR" altLang="en-US" sz="2000" b="1" dirty="0" err="1" smtClean="0">
                <a:solidFill>
                  <a:srgbClr val="FFC000"/>
                </a:solidFill>
                <a:latin typeface="+mn-ea"/>
              </a:rPr>
              <a:t>아이언맨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토니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-</a:t>
            </a:r>
            <a:r>
              <a:rPr lang="ko-KR" altLang="en-US" sz="2000" b="1" dirty="0" err="1" smtClean="0">
                <a:solidFill>
                  <a:srgbClr val="FFC000"/>
                </a:solidFill>
                <a:latin typeface="+mn-ea"/>
              </a:rPr>
              <a:t>자비스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(A.I)</a:t>
            </a:r>
            <a:endParaRPr lang="ko-KR" altLang="en-US" sz="20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361282" y="3462130"/>
            <a:ext cx="3690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삼성반도체 이야기 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: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홀로그램</a:t>
            </a:r>
            <a:endParaRPr lang="ko-KR" altLang="en-US" sz="20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77499" y="6386770"/>
            <a:ext cx="3637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2000" b="1" dirty="0" err="1" smtClean="0">
                <a:solidFill>
                  <a:srgbClr val="FFC000"/>
                </a:solidFill>
                <a:latin typeface="+mn-ea"/>
              </a:rPr>
              <a:t>팸토초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 레이저기술 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홀로그램</a:t>
            </a:r>
            <a:endParaRPr lang="ko-KR" altLang="en-US" sz="2000" b="1" dirty="0">
              <a:solidFill>
                <a:srgbClr val="FFC000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845137" y="6386770"/>
            <a:ext cx="3124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ko-KR" altLang="en-US" sz="2000" b="1" dirty="0" err="1" smtClean="0">
                <a:solidFill>
                  <a:srgbClr val="FFC000"/>
                </a:solidFill>
                <a:latin typeface="+mn-ea"/>
              </a:rPr>
              <a:t>스마트폰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 기술 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-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홀로그램</a:t>
            </a:r>
            <a:endParaRPr lang="ko-KR" altLang="en-US" sz="2000" b="1" dirty="0">
              <a:solidFill>
                <a:srgbClr val="FFC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057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049" y="126063"/>
            <a:ext cx="9404723" cy="841160"/>
          </a:xfrm>
        </p:spPr>
        <p:txBody>
          <a:bodyPr>
            <a:normAutofit fontScale="90000"/>
          </a:bodyPr>
          <a:lstStyle/>
          <a:p>
            <a:r>
              <a:rPr lang="ko-KR" altLang="en-US" sz="4800" dirty="0" smtClean="0">
                <a:ln>
                  <a:solidFill>
                    <a:schemeClr val="tx1"/>
                  </a:solidFill>
                </a:ln>
                <a:latin typeface="맑은 고딕" pitchFamily="50" charset="-127"/>
              </a:rPr>
              <a:t>양자 </a:t>
            </a:r>
            <a:r>
              <a:rPr lang="ko-KR" altLang="en-US" sz="4800" dirty="0">
                <a:ln>
                  <a:solidFill>
                    <a:schemeClr val="tx1"/>
                  </a:solidFill>
                </a:ln>
                <a:latin typeface="맑은 고딕" pitchFamily="50" charset="-127"/>
              </a:rPr>
              <a:t>컴퓨터</a:t>
            </a:r>
            <a:r>
              <a:rPr lang="en-US" altLang="ko-KR" sz="4800" b="1" dirty="0"/>
              <a:t>(Quantum Computer</a:t>
            </a:r>
            <a:r>
              <a:rPr lang="en-US" altLang="ko-KR" sz="4800" b="1" dirty="0" smtClean="0"/>
              <a:t>)</a:t>
            </a:r>
            <a:endParaRPr lang="en-US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AC47EEA-ADEE-8949-8F52-A763A63D101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9" name="직사각형 8"/>
          <p:cNvSpPr/>
          <p:nvPr/>
        </p:nvSpPr>
        <p:spPr>
          <a:xfrm>
            <a:off x="409131" y="1105948"/>
            <a:ext cx="1165273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u="sng" dirty="0" smtClean="0">
                <a:solidFill>
                  <a:srgbClr val="FFC000"/>
                </a:solidFill>
              </a:rPr>
              <a:t>중첩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(Superposition)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과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 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얽힘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(entanglement)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과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 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같은 양자 역학의 원리를 이용</a:t>
            </a:r>
            <a:r>
              <a:rPr lang="ko-KR" altLang="en-US" sz="2400" dirty="0" smtClean="0"/>
              <a:t>하여 자료를 처리하는 컴퓨터</a:t>
            </a:r>
            <a:r>
              <a:rPr lang="en-US" altLang="ko-KR" sz="2400" dirty="0" smtClean="0"/>
              <a:t>(2011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, </a:t>
            </a:r>
            <a:r>
              <a:rPr lang="en-US" altLang="ko-KR" sz="2400" b="1" dirty="0" smtClean="0">
                <a:solidFill>
                  <a:srgbClr val="FFC000"/>
                </a:solidFill>
              </a:rPr>
              <a:t>D-Wave 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양자컴퓨터</a:t>
            </a:r>
            <a:r>
              <a:rPr lang="en-US" altLang="ko-KR" sz="2400" dirty="0" smtClean="0"/>
              <a:t>, 120 </a:t>
            </a:r>
            <a:r>
              <a:rPr lang="ko-KR" altLang="en-US" sz="2400" dirty="0" err="1" smtClean="0"/>
              <a:t>큐피트</a:t>
            </a:r>
            <a:r>
              <a:rPr lang="en-US" altLang="ko-KR" sz="2400" dirty="0" smtClean="0"/>
              <a:t>-&gt;512(12))</a:t>
            </a:r>
            <a:endParaRPr lang="en-US" altLang="ko-KR" sz="2400" dirty="0" smtClean="0"/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dirty="0" err="1" smtClean="0"/>
              <a:t>큐비트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qbit</a:t>
            </a:r>
            <a:r>
              <a:rPr lang="en-US" altLang="ko-KR" sz="2400" dirty="0"/>
              <a:t>)</a:t>
            </a:r>
            <a:r>
              <a:rPr lang="ko-KR" altLang="en-US" sz="2400" dirty="0" smtClean="0"/>
              <a:t>라는 양자적 조합을 통해 연산을 진행</a:t>
            </a:r>
            <a:r>
              <a:rPr lang="en-US" altLang="ko-KR" sz="2400" dirty="0" smtClean="0"/>
              <a:t>. </a:t>
            </a:r>
            <a:r>
              <a:rPr lang="ko-KR" altLang="en-US" sz="2400" b="1" u="sng" dirty="0" err="1" smtClean="0">
                <a:solidFill>
                  <a:srgbClr val="FFC000"/>
                </a:solidFill>
              </a:rPr>
              <a:t>큐비트는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 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0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과 </a:t>
            </a:r>
            <a:r>
              <a:rPr lang="en-US" altLang="ko-KR" sz="2400" b="1" u="sng" dirty="0" smtClean="0">
                <a:solidFill>
                  <a:srgbClr val="FFC000"/>
                </a:solidFill>
              </a:rPr>
              <a:t>1</a:t>
            </a:r>
            <a:r>
              <a:rPr lang="ko-KR" altLang="en-US" sz="2400" b="1" u="sng" dirty="0" smtClean="0">
                <a:solidFill>
                  <a:srgbClr val="FFC000"/>
                </a:solidFill>
              </a:rPr>
              <a:t>를 동시에 가지며</a:t>
            </a:r>
            <a:r>
              <a:rPr lang="en-US" altLang="ko-KR" sz="2400" dirty="0" smtClean="0"/>
              <a:t>, 2</a:t>
            </a:r>
            <a:r>
              <a:rPr lang="ko-KR" altLang="en-US" sz="2400" dirty="0" smtClean="0"/>
              <a:t>개의 </a:t>
            </a:r>
            <a:r>
              <a:rPr lang="ko-KR" altLang="en-US" sz="2400" dirty="0" err="1" smtClean="0"/>
              <a:t>큐피트는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개의 상태를 표시하며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양자 컴퓨터의 연산속도는 병렬처리를 통해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의 </a:t>
            </a:r>
            <a:r>
              <a:rPr lang="ko-KR" altLang="en-US" sz="2400" dirty="0" err="1" smtClean="0"/>
              <a:t>제곱배로</a:t>
            </a:r>
            <a:r>
              <a:rPr lang="ko-KR" altLang="en-US" sz="2400" dirty="0" smtClean="0"/>
              <a:t> 증가함</a:t>
            </a:r>
            <a:r>
              <a:rPr lang="en-US" altLang="ko-KR" sz="2400" dirty="0" smtClean="0"/>
              <a:t>.</a:t>
            </a:r>
          </a:p>
          <a:p>
            <a:pPr marL="342900" indent="-34290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2400" b="1" u="sng" dirty="0" smtClean="0">
                <a:solidFill>
                  <a:srgbClr val="FFC000"/>
                </a:solidFill>
              </a:rPr>
              <a:t>중첩현상</a:t>
            </a:r>
            <a:r>
              <a:rPr lang="ko-KR" altLang="en-US" sz="2400" dirty="0" smtClean="0"/>
              <a:t>은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양자가 측정되기 전까지는 전자가 자신의 </a:t>
            </a:r>
            <a:endParaRPr lang="en-US" altLang="ko-KR" sz="24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/>
              <a:t>    스핀방향의 임의성을 유지</a:t>
            </a:r>
            <a:r>
              <a:rPr lang="en-US" altLang="ko-KR" sz="2400" dirty="0" smtClean="0"/>
              <a:t>, </a:t>
            </a:r>
            <a:r>
              <a:rPr lang="ko-KR" altLang="en-US" sz="2400" b="1" u="sng" dirty="0" err="1" smtClean="0">
                <a:solidFill>
                  <a:srgbClr val="FFC000"/>
                </a:solidFill>
              </a:rPr>
              <a:t>얽힘현상</a:t>
            </a:r>
            <a:r>
              <a:rPr lang="ko-KR" altLang="en-US" sz="2400" dirty="0" err="1" smtClean="0"/>
              <a:t>은</a:t>
            </a:r>
            <a:r>
              <a:rPr lang="ko-KR" altLang="en-US" sz="2400" dirty="0" smtClean="0"/>
              <a:t> 얽혀있는 양자들 중</a:t>
            </a:r>
            <a:endParaRPr lang="en-US" altLang="ko-KR" sz="24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/>
              <a:t>    하나가 관측되면 거리와 무관하게 나머지 양자들도 고정됨</a:t>
            </a:r>
            <a:r>
              <a:rPr lang="en-US" altLang="ko-KR" sz="2400" dirty="0" smtClean="0"/>
              <a:t>.</a:t>
            </a: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/>
              <a:t>    </a:t>
            </a:r>
            <a:r>
              <a:rPr lang="en-US" altLang="ko-KR" sz="2400" dirty="0" smtClean="0"/>
              <a:t>[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] </a:t>
            </a:r>
            <a:r>
              <a:rPr lang="ko-KR" altLang="en-US" sz="2400" dirty="0" smtClean="0"/>
              <a:t>오스트리아 물리학자 </a:t>
            </a:r>
            <a:r>
              <a:rPr lang="ko-KR" altLang="en-US" sz="2400" dirty="0" err="1" smtClean="0"/>
              <a:t>에르빈</a:t>
            </a:r>
            <a:r>
              <a:rPr lang="ko-KR" altLang="en-US" sz="2400" dirty="0" smtClean="0"/>
              <a:t> 슈뢰딩거의 </a:t>
            </a:r>
            <a:endParaRPr lang="en-US" altLang="ko-KR" sz="24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2400" dirty="0" smtClean="0"/>
              <a:t>               Box</a:t>
            </a:r>
            <a:r>
              <a:rPr lang="ko-KR" altLang="en-US" sz="2400" dirty="0" smtClean="0"/>
              <a:t>안의 고양이와 청산가리</a:t>
            </a:r>
            <a:endParaRPr lang="ko-KR" altLang="en-US" sz="2400" dirty="0"/>
          </a:p>
        </p:txBody>
      </p:sp>
      <p:sp>
        <p:nvSpPr>
          <p:cNvPr id="12" name="직사각형 11"/>
          <p:cNvSpPr/>
          <p:nvPr/>
        </p:nvSpPr>
        <p:spPr>
          <a:xfrm>
            <a:off x="8445356" y="6051098"/>
            <a:ext cx="3746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000" dirty="0"/>
              <a:t>[</a:t>
            </a:r>
            <a:r>
              <a:rPr lang="ko-KR" altLang="en-US" sz="2000" dirty="0"/>
              <a:t>전자를 </a:t>
            </a:r>
            <a:r>
              <a:rPr lang="ko-KR" altLang="en-US" sz="2000" dirty="0" err="1" smtClean="0"/>
              <a:t>띠고있는</a:t>
            </a:r>
            <a:r>
              <a:rPr lang="ko-KR" altLang="en-US" sz="2000" dirty="0" smtClean="0"/>
              <a:t> 이온</a:t>
            </a:r>
            <a:r>
              <a:rPr lang="en-US" altLang="ko-KR" sz="2000" dirty="0"/>
              <a:t>-</a:t>
            </a:r>
            <a:r>
              <a:rPr lang="ko-KR" altLang="en-US" sz="2000" dirty="0" err="1"/>
              <a:t>큐비트</a:t>
            </a:r>
            <a:r>
              <a:rPr lang="en-US" altLang="ko-KR" sz="2000" dirty="0"/>
              <a:t>]</a:t>
            </a:r>
            <a:endParaRPr lang="ko-KR" altLang="en-US" sz="2000" dirty="0"/>
          </a:p>
        </p:txBody>
      </p:sp>
      <p:pic>
        <p:nvPicPr>
          <p:cNvPr id="14" name="_x207330504" descr="EMB00000db40612"/>
          <p:cNvPicPr>
            <a:picLocks noChangeAspect="1" noChangeArrowheads="1"/>
          </p:cNvPicPr>
          <p:nvPr/>
        </p:nvPicPr>
        <p:blipFill>
          <a:blip r:embed="rId3" cstate="print"/>
          <a:srcRect b="49"/>
          <a:stretch>
            <a:fillRect/>
          </a:stretch>
        </p:blipFill>
        <p:spPr bwMode="auto">
          <a:xfrm>
            <a:off x="10475014" y="4283769"/>
            <a:ext cx="1617668" cy="1746605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744" y="4412637"/>
            <a:ext cx="1540352" cy="1632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95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65100"/>
            <a:ext cx="11952651" cy="609600"/>
          </a:xfrm>
          <a:noFill/>
        </p:spPr>
        <p:txBody>
          <a:bodyPr/>
          <a:lstStyle/>
          <a:p>
            <a:pPr algn="ctr" eaLnBrk="1" hangingPunct="1"/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 </a:t>
            </a:r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제</a:t>
            </a:r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4</a:t>
            </a:r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차 산업혁명의 시대의</a:t>
            </a:r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 </a:t>
            </a:r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도래 </a:t>
            </a:r>
          </a:p>
        </p:txBody>
      </p:sp>
      <p:pic>
        <p:nvPicPr>
          <p:cNvPr id="16387" name="Picture 3" descr="tra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2788" y="3290888"/>
            <a:ext cx="1344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609264" y="980728"/>
            <a:ext cx="10565803" cy="5312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ko-KR" altLang="en-US" sz="2000" dirty="0">
                <a:latin typeface="+mn-ea"/>
              </a:rPr>
              <a:t>제</a:t>
            </a:r>
            <a:r>
              <a:rPr lang="en-US" altLang="ko-KR" sz="2000" dirty="0">
                <a:latin typeface="+mn-ea"/>
              </a:rPr>
              <a:t>4</a:t>
            </a:r>
            <a:r>
              <a:rPr lang="ko-KR" altLang="en-US" sz="2000" dirty="0">
                <a:latin typeface="+mn-ea"/>
              </a:rPr>
              <a:t>차 산업혁명은 사이버와 물리적 시스템이 지능화되고 세상의 </a:t>
            </a:r>
            <a:r>
              <a:rPr lang="ko-KR" altLang="en-US" sz="2000" dirty="0" smtClean="0">
                <a:latin typeface="+mn-ea"/>
              </a:rPr>
              <a:t>모든 </a:t>
            </a:r>
            <a:r>
              <a:rPr lang="ko-KR" altLang="en-US" sz="2000" dirty="0">
                <a:latin typeface="+mn-ea"/>
              </a:rPr>
              <a:t>것이 연결되는 초 지능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 초 연결 시대의 개막을 알리며 </a:t>
            </a:r>
            <a:r>
              <a:rPr lang="ko-KR" altLang="en-US" sz="2000" dirty="0" smtClean="0">
                <a:latin typeface="+mn-ea"/>
              </a:rPr>
              <a:t>세상을 뒤 </a:t>
            </a:r>
            <a:r>
              <a:rPr lang="ko-KR" altLang="en-US" sz="2000" dirty="0">
                <a:latin typeface="+mn-ea"/>
              </a:rPr>
              <a:t>흔들고 있다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ko-KR" altLang="en-US" sz="2000" dirty="0">
                <a:latin typeface="+mn-ea"/>
              </a:rPr>
              <a:t>다보스 포럼에서는 </a:t>
            </a:r>
            <a:r>
              <a:rPr lang="ko-KR" altLang="en-US" sz="2000" b="1" dirty="0">
                <a:solidFill>
                  <a:srgbClr val="92D050"/>
                </a:solidFill>
                <a:latin typeface="+mn-ea"/>
              </a:rPr>
              <a:t>사이버와 현실의 융</a:t>
            </a:r>
            <a:r>
              <a:rPr lang="en-US" altLang="ko-KR" sz="2000" b="1" dirty="0">
                <a:solidFill>
                  <a:srgbClr val="92D050"/>
                </a:solidFill>
                <a:latin typeface="+mn-ea"/>
              </a:rPr>
              <a:t>•</a:t>
            </a:r>
            <a:r>
              <a:rPr lang="ko-KR" altLang="en-US" sz="2000" b="1" dirty="0">
                <a:solidFill>
                  <a:srgbClr val="92D050"/>
                </a:solidFill>
                <a:latin typeface="+mn-ea"/>
              </a:rPr>
              <a:t>복합인 </a:t>
            </a:r>
            <a:r>
              <a:rPr lang="en-US" altLang="ko-KR" sz="2000" b="1" dirty="0">
                <a:solidFill>
                  <a:srgbClr val="92D050"/>
                </a:solidFill>
                <a:latin typeface="+mn-ea"/>
              </a:rPr>
              <a:t>‘</a:t>
            </a:r>
            <a:r>
              <a:rPr lang="ko-KR" altLang="en-US" sz="2000" b="1" dirty="0">
                <a:solidFill>
                  <a:srgbClr val="92D050"/>
                </a:solidFill>
                <a:latin typeface="+mn-ea"/>
              </a:rPr>
              <a:t>사이버 물리 </a:t>
            </a:r>
            <a:r>
              <a:rPr lang="ko-KR" altLang="en-US" sz="2000" b="1" dirty="0" smtClean="0">
                <a:solidFill>
                  <a:srgbClr val="92D050"/>
                </a:solidFill>
                <a:latin typeface="+mn-ea"/>
              </a:rPr>
              <a:t>시스템</a:t>
            </a:r>
            <a:r>
              <a:rPr lang="en-US" altLang="ko-KR" sz="2000" dirty="0" smtClean="0">
                <a:latin typeface="+mn-ea"/>
              </a:rPr>
              <a:t>(</a:t>
            </a:r>
            <a:r>
              <a:rPr lang="en-US" altLang="ko-KR" sz="2000" dirty="0">
                <a:latin typeface="+mn-ea"/>
              </a:rPr>
              <a:t>Cyber Physical System: CPS)</a:t>
            </a:r>
            <a:r>
              <a:rPr lang="ko-KR" altLang="en-US" sz="2000" dirty="0">
                <a:latin typeface="+mn-ea"/>
              </a:rPr>
              <a:t>을 제</a:t>
            </a:r>
            <a:r>
              <a:rPr lang="en-US" altLang="ko-KR" sz="2000" dirty="0">
                <a:latin typeface="+mn-ea"/>
              </a:rPr>
              <a:t>4</a:t>
            </a:r>
            <a:r>
              <a:rPr lang="ko-KR" altLang="en-US" sz="2000" dirty="0">
                <a:latin typeface="+mn-ea"/>
              </a:rPr>
              <a:t>차 산업혁명의 핵심 </a:t>
            </a:r>
            <a:r>
              <a:rPr lang="ko-KR" altLang="en-US" sz="2000" dirty="0" smtClean="0">
                <a:latin typeface="+mn-ea"/>
              </a:rPr>
              <a:t>키워드로 제시</a:t>
            </a:r>
            <a:r>
              <a:rPr lang="en-US" altLang="ko-KR" sz="2000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altLang="ko-KR" sz="2000" dirty="0" smtClean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ko-KR" altLang="en-US" sz="2000" dirty="0" smtClean="0">
                <a:latin typeface="+mn-ea"/>
              </a:rPr>
              <a:t>인공지능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로보틱스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사물인터넷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빅데이터</a:t>
            </a:r>
            <a:r>
              <a:rPr lang="en-US" altLang="ko-KR" sz="2000" dirty="0">
                <a:latin typeface="+mn-ea"/>
              </a:rPr>
              <a:t>, 3D </a:t>
            </a:r>
            <a:r>
              <a:rPr lang="ko-KR" altLang="en-US" sz="2000" dirty="0">
                <a:latin typeface="+mn-ea"/>
              </a:rPr>
              <a:t>프린터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무인 자동차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광컴퓨터 </a:t>
            </a:r>
            <a:r>
              <a:rPr lang="ko-KR" altLang="en-US" sz="2000" dirty="0">
                <a:latin typeface="+mn-ea"/>
              </a:rPr>
              <a:t>등을 중심으로 한 새로운 첨단기술 혁명의 </a:t>
            </a:r>
            <a:r>
              <a:rPr lang="ko-KR" altLang="en-US" sz="2000" dirty="0" smtClean="0">
                <a:latin typeface="+mn-ea"/>
              </a:rPr>
              <a:t>시대</a:t>
            </a:r>
            <a:r>
              <a:rPr lang="en-US" altLang="ko-KR" sz="2000" dirty="0" smtClean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endParaRPr lang="en-US" altLang="ko-KR" sz="2000" dirty="0">
              <a:latin typeface="+mn-ea"/>
            </a:endParaRP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ko-KR" altLang="en-US" sz="2000" dirty="0">
                <a:latin typeface="+mn-ea"/>
              </a:rPr>
              <a:t>예를 들면</a:t>
            </a:r>
            <a:r>
              <a:rPr lang="en-US" altLang="ko-KR" sz="2000" dirty="0">
                <a:latin typeface="+mn-ea"/>
              </a:rPr>
              <a:t>, ‘Deep Learning’ </a:t>
            </a:r>
            <a:r>
              <a:rPr lang="ko-KR" altLang="en-US" sz="2000" dirty="0">
                <a:latin typeface="+mn-ea"/>
              </a:rPr>
              <a:t>들 수 있다</a:t>
            </a:r>
            <a:r>
              <a:rPr lang="en-US" altLang="ko-KR" sz="2000" dirty="0">
                <a:latin typeface="+mn-ea"/>
              </a:rPr>
              <a:t>. </a:t>
            </a:r>
            <a:r>
              <a:rPr lang="ko-KR" altLang="en-US" sz="2000" dirty="0" err="1">
                <a:latin typeface="+mn-ea"/>
              </a:rPr>
              <a:t>딥러닝은</a:t>
            </a:r>
            <a:r>
              <a:rPr lang="ko-KR" altLang="en-US" sz="2000" dirty="0">
                <a:latin typeface="+mn-ea"/>
              </a:rPr>
              <a:t> </a:t>
            </a:r>
            <a:r>
              <a:rPr lang="ko-KR" altLang="en-US" sz="2000" b="1" u="sng" dirty="0">
                <a:solidFill>
                  <a:srgbClr val="92D050"/>
                </a:solidFill>
                <a:latin typeface="+mn-ea"/>
              </a:rPr>
              <a:t>사람의 </a:t>
            </a:r>
            <a:r>
              <a:rPr lang="ko-KR" altLang="en-US" sz="2000" b="1" u="sng" dirty="0" smtClean="0">
                <a:solidFill>
                  <a:srgbClr val="92D050"/>
                </a:solidFill>
                <a:latin typeface="+mn-ea"/>
              </a:rPr>
              <a:t>신경망을 흉내 </a:t>
            </a:r>
            <a:r>
              <a:rPr lang="ko-KR" altLang="en-US" sz="2000" b="1" u="sng" dirty="0">
                <a:solidFill>
                  <a:srgbClr val="92D050"/>
                </a:solidFill>
                <a:latin typeface="+mn-ea"/>
              </a:rPr>
              <a:t>낸 인공신경망으로 기계학습을 하는 </a:t>
            </a:r>
            <a:r>
              <a:rPr lang="ko-KR" altLang="en-US" sz="2000" b="1" u="sng" dirty="0" smtClean="0">
                <a:solidFill>
                  <a:srgbClr val="92D050"/>
                </a:solidFill>
                <a:latin typeface="+mn-ea"/>
              </a:rPr>
              <a:t>알고리즘</a:t>
            </a:r>
            <a:r>
              <a:rPr lang="en-US" altLang="ko-KR" sz="2000" dirty="0" smtClean="0">
                <a:latin typeface="+mn-ea"/>
              </a:rPr>
              <a:t>. </a:t>
            </a:r>
            <a:r>
              <a:rPr lang="ko-KR" altLang="en-US" sz="2000" dirty="0" err="1" smtClean="0">
                <a:latin typeface="+mn-ea"/>
              </a:rPr>
              <a:t>알파고는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 err="1" smtClean="0">
                <a:latin typeface="+mn-ea"/>
              </a:rPr>
              <a:t>딥러닝을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통해 기존의 </a:t>
            </a:r>
            <a:r>
              <a:rPr lang="ko-KR" altLang="en-US" sz="2000" dirty="0" err="1">
                <a:latin typeface="+mn-ea"/>
              </a:rPr>
              <a:t>기보를</a:t>
            </a:r>
            <a:r>
              <a:rPr lang="ko-KR" altLang="en-US" sz="2000" dirty="0">
                <a:latin typeface="+mn-ea"/>
              </a:rPr>
              <a:t> 인지하고 학습해 다음 </a:t>
            </a:r>
            <a:r>
              <a:rPr lang="ko-KR" altLang="en-US" sz="2000" dirty="0" err="1">
                <a:latin typeface="+mn-ea"/>
              </a:rPr>
              <a:t>착점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着点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을 </a:t>
            </a:r>
            <a:r>
              <a:rPr lang="ko-KR" altLang="en-US" sz="2000" dirty="0" smtClean="0">
                <a:latin typeface="+mn-ea"/>
              </a:rPr>
              <a:t>선택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1"/>
          <p:cNvSpPr>
            <a:spLocks noChangeArrowheads="1"/>
          </p:cNvSpPr>
          <p:nvPr/>
        </p:nvSpPr>
        <p:spPr bwMode="auto">
          <a:xfrm>
            <a:off x="4036910" y="2067670"/>
            <a:ext cx="7104789" cy="858697"/>
          </a:xfrm>
          <a:prstGeom prst="rect">
            <a:avLst/>
          </a:prstGeom>
          <a:noFill/>
          <a:ln w="12700">
            <a:solidFill>
              <a:schemeClr val="accent2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2016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월 스위스 다보스에서 개최된 세계경제포럼</a:t>
            </a: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WEF)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에서는</a:t>
            </a: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/>
            </a:r>
            <a:b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＇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제</a:t>
            </a: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4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차 산업혁명의 이해</a:t>
            </a:r>
            <a:r>
              <a:rPr lang="en-US" altLang="ko-KR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＇</a:t>
            </a:r>
            <a:r>
              <a:rPr lang="ko-KR" altLang="en-US" b="1" dirty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를 포럼의 주제로 </a:t>
            </a:r>
            <a:r>
              <a:rPr lang="ko-KR" altLang="en-US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설정</a:t>
            </a:r>
            <a:r>
              <a:rPr lang="en-US" altLang="ko-KR" b="1" dirty="0" smtClean="0"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en-US" altLang="ko-KR" b="1" dirty="0"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4624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Industrial Revolution</a:t>
            </a:r>
            <a:endParaRPr lang="en-US" sz="48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AC47EEA-ADEE-8949-8F52-A763A63D101C}" type="slidenum">
              <a:rPr lang="en-US" b="1" smtClean="0"/>
              <a:pPr/>
              <a:t>3</a:t>
            </a:fld>
            <a:endParaRPr lang="en-US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546" y="1244665"/>
            <a:ext cx="9350768" cy="31249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4" y="4869160"/>
            <a:ext cx="3311691" cy="1238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34" y="4874469"/>
            <a:ext cx="2565453" cy="12333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4869160"/>
            <a:ext cx="2363757" cy="12387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48" y="4869160"/>
            <a:ext cx="2513699" cy="1238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339" y="1366679"/>
            <a:ext cx="90281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수렵사회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ko-KR" altLang="en-US" sz="1400" b="1" dirty="0" smtClean="0"/>
              <a:t>농경사회</a:t>
            </a:r>
            <a:endParaRPr lang="en-US" altLang="ko-KR" sz="1400" b="1" dirty="0" smtClean="0"/>
          </a:p>
          <a:p>
            <a:endParaRPr lang="en-US" altLang="ko-KR" sz="1400" b="1" dirty="0" smtClean="0"/>
          </a:p>
          <a:p>
            <a:endParaRPr lang="en-US" altLang="ko-KR" sz="1400" b="1" dirty="0" smtClean="0"/>
          </a:p>
          <a:p>
            <a:r>
              <a:rPr lang="ko-KR" altLang="en-US" sz="1400" b="1" dirty="0" smtClean="0"/>
              <a:t>산업사회</a:t>
            </a:r>
            <a:endParaRPr lang="ko-KR" altLang="en-US" sz="1400" b="1" dirty="0"/>
          </a:p>
        </p:txBody>
      </p:sp>
      <p:sp>
        <p:nvSpPr>
          <p:cNvPr id="17" name="아래쪽 화살표 16"/>
          <p:cNvSpPr/>
          <p:nvPr/>
        </p:nvSpPr>
        <p:spPr>
          <a:xfrm>
            <a:off x="565502" y="2329942"/>
            <a:ext cx="96011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8" name="아래쪽 화살표 17"/>
          <p:cNvSpPr/>
          <p:nvPr/>
        </p:nvSpPr>
        <p:spPr>
          <a:xfrm>
            <a:off x="565502" y="1681870"/>
            <a:ext cx="96011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9" name="직사각형 18"/>
          <p:cNvSpPr/>
          <p:nvPr/>
        </p:nvSpPr>
        <p:spPr>
          <a:xfrm>
            <a:off x="1679509" y="4437113"/>
            <a:ext cx="1824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1769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영국</a:t>
            </a:r>
            <a:endParaRPr lang="ko-KR" altLang="en-US" sz="1400" b="1" dirty="0"/>
          </a:p>
        </p:txBody>
      </p:sp>
      <p:sp>
        <p:nvSpPr>
          <p:cNvPr id="20" name="직사각형 19"/>
          <p:cNvSpPr/>
          <p:nvPr/>
        </p:nvSpPr>
        <p:spPr>
          <a:xfrm>
            <a:off x="815414" y="6165304"/>
            <a:ext cx="27843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James Watt(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증기기관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생산의 기계화</a:t>
            </a:r>
            <a:endParaRPr lang="ko-KR" altLang="en-US" sz="1400" b="1" dirty="0"/>
          </a:p>
        </p:txBody>
      </p:sp>
      <p:sp>
        <p:nvSpPr>
          <p:cNvPr id="21" name="직사각형 20"/>
          <p:cNvSpPr/>
          <p:nvPr/>
        </p:nvSpPr>
        <p:spPr>
          <a:xfrm>
            <a:off x="4175787" y="4437113"/>
            <a:ext cx="1824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1855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년</a:t>
            </a:r>
            <a:endParaRPr lang="ko-KR" altLang="en-US" sz="1400" b="1" dirty="0"/>
          </a:p>
        </p:txBody>
      </p:sp>
      <p:sp>
        <p:nvSpPr>
          <p:cNvPr id="22" name="직사각형 21"/>
          <p:cNvSpPr/>
          <p:nvPr/>
        </p:nvSpPr>
        <p:spPr>
          <a:xfrm>
            <a:off x="3711931" y="6165305"/>
            <a:ext cx="259833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Henry</a:t>
            </a:r>
            <a:r>
              <a:rPr lang="ko-KR" altLang="en-US" sz="13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Bessemer(</a:t>
            </a:r>
            <a:r>
              <a:rPr lang="ko-KR" altLang="en-US" sz="1300" b="1" dirty="0" err="1" smtClean="0">
                <a:latin typeface="맑은 고딕" pitchFamily="50" charset="-127"/>
                <a:ea typeface="맑은 고딕" pitchFamily="50" charset="-127"/>
              </a:rPr>
              <a:t>베세머</a:t>
            </a:r>
            <a:endParaRPr lang="en-US" altLang="ko-KR" sz="13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Convertor,</a:t>
            </a:r>
            <a:r>
              <a:rPr lang="ko-KR" altLang="en-US" sz="1300" b="1" dirty="0" smtClean="0">
                <a:latin typeface="맑은 고딕" pitchFamily="50" charset="-127"/>
                <a:ea typeface="맑은 고딕" pitchFamily="50" charset="-127"/>
              </a:rPr>
              <a:t>강철</a:t>
            </a: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),</a:t>
            </a:r>
            <a:r>
              <a:rPr lang="ko-KR" altLang="en-US" sz="1300" b="1" dirty="0" smtClean="0">
                <a:latin typeface="맑은 고딕" pitchFamily="50" charset="-127"/>
                <a:ea typeface="맑은 고딕" pitchFamily="50" charset="-127"/>
              </a:rPr>
              <a:t>전기</a:t>
            </a:r>
            <a:r>
              <a:rPr lang="en-US" altLang="ko-KR" sz="1300" b="1" dirty="0" smtClean="0">
                <a:latin typeface="맑은 고딕" pitchFamily="50" charset="-127"/>
                <a:ea typeface="맑은 고딕" pitchFamily="50" charset="-127"/>
              </a:rPr>
              <a:t>+</a:t>
            </a:r>
            <a:r>
              <a:rPr lang="ko-KR" altLang="en-US" sz="1300" b="1" dirty="0" smtClean="0">
                <a:latin typeface="맑은 고딕" pitchFamily="50" charset="-127"/>
                <a:ea typeface="맑은 고딕" pitchFamily="50" charset="-127"/>
              </a:rPr>
              <a:t>대량생산</a:t>
            </a:r>
            <a:endParaRPr lang="ko-KR" altLang="en-US" sz="1300" b="1" dirty="0"/>
          </a:p>
        </p:txBody>
      </p:sp>
      <p:sp>
        <p:nvSpPr>
          <p:cNvPr id="23" name="직사각형 22"/>
          <p:cNvSpPr/>
          <p:nvPr/>
        </p:nvSpPr>
        <p:spPr>
          <a:xfrm>
            <a:off x="6769739" y="6165304"/>
            <a:ext cx="17459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전자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정보기술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정보화 사회로 진입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6576053" y="4437113"/>
            <a:ext cx="1824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1970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년대</a:t>
            </a:r>
            <a:endParaRPr lang="ko-KR" altLang="en-US" sz="1400" b="1" dirty="0"/>
          </a:p>
        </p:txBody>
      </p:sp>
      <p:sp>
        <p:nvSpPr>
          <p:cNvPr id="25" name="직사각형 24"/>
          <p:cNvSpPr/>
          <p:nvPr/>
        </p:nvSpPr>
        <p:spPr>
          <a:xfrm>
            <a:off x="8992518" y="6093297"/>
            <a:ext cx="2647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기술의 융합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(AI, IOT, Autonomous </a:t>
            </a:r>
          </a:p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Vehicles, 3D, </a:t>
            </a:r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Nano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/Bio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,… </a:t>
            </a:r>
          </a:p>
          <a:p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사람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사물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공간의 연결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지능화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/>
          </a:p>
        </p:txBody>
      </p:sp>
      <p:sp>
        <p:nvSpPr>
          <p:cNvPr id="26" name="직사각형 25"/>
          <p:cNvSpPr/>
          <p:nvPr/>
        </p:nvSpPr>
        <p:spPr>
          <a:xfrm>
            <a:off x="8880309" y="4437113"/>
            <a:ext cx="18242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2015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년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~</a:t>
            </a:r>
            <a:endParaRPr lang="ko-KR" altLang="en-US" sz="1400" b="1" dirty="0"/>
          </a:p>
        </p:txBody>
      </p:sp>
      <p:sp>
        <p:nvSpPr>
          <p:cNvPr id="27" name="직사각형 26">
            <a:hlinkClick r:id="rId8"/>
          </p:cNvPr>
          <p:cNvSpPr/>
          <p:nvPr/>
        </p:nvSpPr>
        <p:spPr>
          <a:xfrm>
            <a:off x="9360363" y="2878848"/>
            <a:ext cx="28316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DFKI 2011, </a:t>
            </a:r>
          </a:p>
          <a:p>
            <a:r>
              <a:rPr lang="en-US" altLang="ko-KR" sz="12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Plattform</a:t>
            </a:r>
            <a:r>
              <a:rPr lang="en-US" altLang="ko-KR" sz="12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Industrie</a:t>
            </a:r>
            <a:r>
              <a:rPr lang="en-US" altLang="ko-KR" sz="12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4.0(‘15)</a:t>
            </a:r>
            <a:endParaRPr lang="ko-KR" altLang="en-US" sz="1200" b="1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07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3340" y="188913"/>
            <a:ext cx="12048661" cy="609600"/>
          </a:xfrm>
          <a:noFill/>
        </p:spPr>
        <p:txBody>
          <a:bodyPr/>
          <a:lstStyle/>
          <a:p>
            <a:pPr algn="ctr" eaLnBrk="1" hangingPunct="1"/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</a:t>
            </a:r>
            <a:r>
              <a:rPr lang="en-US" altLang="ko-KR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 4</a:t>
            </a:r>
            <a:r>
              <a:rPr lang="ko-KR" altLang="en-US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차 산업혁명을 촉진하는 기술들 </a:t>
            </a:r>
          </a:p>
        </p:txBody>
      </p:sp>
      <p:pic>
        <p:nvPicPr>
          <p:cNvPr id="18435" name="Picture 3" descr="tra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2788" y="3548585"/>
            <a:ext cx="1344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직사각형 1"/>
          <p:cNvSpPr>
            <a:spLocks noChangeArrowheads="1"/>
          </p:cNvSpPr>
          <p:nvPr/>
        </p:nvSpPr>
        <p:spPr bwMode="auto">
          <a:xfrm>
            <a:off x="410966" y="1078242"/>
            <a:ext cx="11649655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q"/>
              <a:defRPr kumimoji="1" sz="2600" b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accent2"/>
              </a:buClr>
              <a:buFont typeface="Symbol" panose="05050102010706020507" pitchFamily="18" charset="2"/>
              <a:buChar char="-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Artificial intelligence (AI)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Autonomous vehicles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Drones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Virtual assistants(app)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Translators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Advanced Robotics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Internet of Things (</a:t>
            </a:r>
            <a:r>
              <a:rPr lang="en-US" altLang="ko-KR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IoT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)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Big Data Analytics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3-D printing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Nanotechnology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Biotechnology</a:t>
            </a:r>
          </a:p>
          <a:p>
            <a:pPr marL="285750" indent="-285750" eaLnBrk="1" hangingPunct="1">
              <a:buClrTx/>
              <a:buFont typeface="Arial" panose="020B0604020202020204" pitchFamily="34" charset="0"/>
              <a:buChar char="•"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Energy storage (ex. smart grid)</a:t>
            </a:r>
          </a:p>
          <a:p>
            <a:pPr eaLnBrk="1" hangingPunct="1">
              <a:buClrTx/>
              <a:buFont typeface="Wingdings" panose="05000000000000000000" pitchFamily="2" charset="2"/>
              <a:buNone/>
              <a:defRPr/>
            </a:pP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</a:b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BBC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인터뷰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(2014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년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):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인류의 발전은 생물학적 진화속도에 의해 제한을 받기 때문에 인공지능 발전속도와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경쟁할 수 없을 것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. 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인공지능은 인류의 종말을 불러올 수도 있다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.(</a:t>
            </a:r>
            <a:r>
              <a:rPr lang="ko-KR" alt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스티븐호킹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,</a:t>
            </a:r>
            <a:r>
              <a:rPr lang="ko-KR" alt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영국 </a:t>
            </a:r>
            <a:r>
              <a:rPr lang="ko-KR" altLang="en-US" sz="2000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물리학박사</a:t>
            </a:r>
            <a:r>
              <a:rPr lang="en-US" altLang="ko-KR" sz="2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ea typeface="+mn-ea"/>
              </a:rPr>
              <a:t>)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736014" y="1504684"/>
            <a:ext cx="5358628" cy="1728192"/>
            <a:chOff x="2050033" y="2492896"/>
            <a:chExt cx="5358628" cy="1728192"/>
          </a:xfrm>
        </p:grpSpPr>
        <p:pic>
          <p:nvPicPr>
            <p:cNvPr id="6" name="Picture 2" descr="C:\Users\Administrator\Desktop\컴퓨터개론 개정 6판\사진파일\10장\10장_페이지_02_이미지_0005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0033" y="2492896"/>
              <a:ext cx="2809999" cy="1728191"/>
            </a:xfrm>
            <a:prstGeom prst="rect">
              <a:avLst/>
            </a:prstGeom>
            <a:noFill/>
          </p:spPr>
        </p:pic>
        <p:pic>
          <p:nvPicPr>
            <p:cNvPr id="7" name="Picture 3" descr="C:\Users\Administrator\Desktop\컴퓨터개론 개정 6판\사진파일\10장\10장_페이지_02_이미지_0006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932040" y="2492896"/>
              <a:ext cx="2476621" cy="1728192"/>
            </a:xfrm>
            <a:prstGeom prst="rect">
              <a:avLst/>
            </a:prstGeom>
            <a:noFill/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14" y="3512604"/>
            <a:ext cx="2809999" cy="1663934"/>
          </a:xfrm>
          <a:prstGeom prst="rect">
            <a:avLst/>
          </a:prstGeom>
        </p:spPr>
      </p:pic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-565265" y="165100"/>
            <a:ext cx="11757452" cy="609600"/>
          </a:xfrm>
          <a:noFill/>
        </p:spPr>
        <p:txBody>
          <a:bodyPr/>
          <a:lstStyle/>
          <a:p>
            <a:pPr eaLnBrk="1" hangingPunct="1"/>
            <a:r>
              <a:rPr lang="ko-KR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</a:t>
            </a:r>
            <a:r>
              <a:rPr lang="en-US" altLang="ko-KR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Arial" charset="0"/>
                <a:ea typeface="Arial Unicode MS" pitchFamily="50" charset="-127"/>
                <a:cs typeface="Arial" charset="0"/>
              </a:rPr>
              <a:t>   </a:t>
            </a:r>
            <a:r>
              <a:rPr lang="ko-KR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 </a:t>
            </a:r>
            <a:r>
              <a:rPr lang="en-US" altLang="ko-KR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＇</a:t>
            </a:r>
            <a:r>
              <a:rPr lang="ko-KR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파괴적</a:t>
            </a:r>
            <a:r>
              <a:rPr lang="en-US" altLang="ko-KR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’ </a:t>
            </a:r>
            <a:r>
              <a:rPr lang="ko-KR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기술들 </a:t>
            </a:r>
            <a:r>
              <a:rPr lang="en-US" altLang="ko-KR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(Disruptive Technology)</a:t>
            </a:r>
            <a:r>
              <a:rPr lang="ko-KR" alt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나눔고딕" pitchFamily="50" charset="-127"/>
                <a:ea typeface="나눔고딕" pitchFamily="50" charset="-127"/>
                <a:cs typeface="Arial" charset="0"/>
              </a:rPr>
              <a:t> </a:t>
            </a:r>
          </a:p>
        </p:txBody>
      </p:sp>
      <p:pic>
        <p:nvPicPr>
          <p:cNvPr id="23555" name="Picture 3" descr="tra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2788" y="3290888"/>
            <a:ext cx="1344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직사각형 1"/>
          <p:cNvSpPr/>
          <p:nvPr/>
        </p:nvSpPr>
        <p:spPr>
          <a:xfrm>
            <a:off x="913894" y="1842259"/>
            <a:ext cx="10245491" cy="47828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1" latinLnBrk="1" hangingPunct="1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Autonomous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Vehicle: Google driverless cars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None/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• Factory/warehouse automation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 - Amazon Robotics: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미국 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내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10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개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물류창고에 로봇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15,000 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개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투입</a:t>
            </a:r>
            <a:endParaRPr lang="en-US" altLang="ko-KR" sz="2400" b="1" dirty="0" smtClean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   (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2015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년 기준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ko-KR" altLang="en-US" sz="2400" b="1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None/>
              <a:defRPr/>
            </a:pP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•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Algorithm Journalism: </a:t>
            </a:r>
            <a:r>
              <a:rPr lang="en-US" altLang="ko-KR" sz="2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Robo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-writers, Robot-journalism</a:t>
            </a: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None/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• Drones</a:t>
            </a:r>
            <a:endParaRPr lang="ko-KR" altLang="en-US" sz="2400" b="1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 eaLnBrk="1" latinLnBrk="1" hangingPunct="1"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None/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- 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미국은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: 2025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년까지 전투기의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1/3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을 </a:t>
            </a:r>
            <a:r>
              <a:rPr lang="ko-KR" altLang="en-US" sz="2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드론으로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대체할 계획</a:t>
            </a:r>
          </a:p>
          <a:p>
            <a:pPr eaLnBrk="1" latinLnBrk="1" hangingPunct="1">
              <a:lnSpc>
                <a:spcPct val="150000"/>
              </a:lnSpc>
              <a:spcBef>
                <a:spcPct val="20000"/>
              </a:spcBef>
              <a:buClr>
                <a:srgbClr val="FF6600"/>
              </a:buClr>
              <a:buFont typeface="Wingdings" panose="05000000000000000000" pitchFamily="2" charset="2"/>
              <a:buNone/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-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hlinkClick r:id="rId4"/>
              </a:rPr>
              <a:t>Amazon prime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hlinkClick r:id="rId4"/>
              </a:rPr>
              <a:t>air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: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근거리 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배송에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투입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(30</a:t>
            </a:r>
            <a:r>
              <a:rPr lang="ko-KR" altLang="en-US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분 이내 거리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b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</a:b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• 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퀴즈대결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/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Medical/Chef :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hlinkClick r:id="rId5"/>
              </a:rPr>
              <a:t>IBM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  <a:hlinkClick r:id="rId5"/>
              </a:rPr>
              <a:t>Watson 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(</a:t>
            </a:r>
            <a:r>
              <a:rPr lang="ko-KR" altLang="en-US" sz="24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제퍼디쇼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(2011), </a:t>
            </a:r>
            <a:r>
              <a:rPr lang="ko-KR" altLang="en-US" sz="24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켄</a:t>
            </a:r>
            <a:r>
              <a:rPr lang="ko-KR" altLang="en-US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ko-KR" altLang="en-US" sz="2400" b="1" dirty="0" err="1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제닝슨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2400" b="1" dirty="0" smtClean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FF6600"/>
              </a:buClr>
              <a:defRPr/>
            </a:pP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•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2400" b="1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Robo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-Advisor at Stock Markets: Charles Schwab's</a:t>
            </a:r>
            <a:b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</a:b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  </a:t>
            </a:r>
            <a:r>
              <a:rPr lang="en-US" altLang="ko-KR" sz="2400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Intelligent Portfolios </a:t>
            </a:r>
            <a:r>
              <a:rPr lang="en-US" altLang="ko-KR" sz="24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(2014</a:t>
            </a:r>
            <a:r>
              <a:rPr lang="en-US" altLang="ko-KR" sz="2400" b="1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+mn-ea"/>
              </a:rPr>
              <a:t>)</a:t>
            </a:r>
            <a:endParaRPr lang="en-US" altLang="ko-KR" sz="2400" b="1" dirty="0">
              <a:solidFill>
                <a:schemeClr val="bg2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30014" y="1052513"/>
            <a:ext cx="7390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solidFill>
                  <a:srgbClr val="92D050"/>
                </a:solidFill>
              </a:rPr>
              <a:t>파괴적 기술</a:t>
            </a:r>
            <a:r>
              <a:rPr lang="en-US" altLang="ko-KR" sz="2000" b="1" dirty="0" smtClean="0">
                <a:solidFill>
                  <a:srgbClr val="92D050"/>
                </a:solidFill>
              </a:rPr>
              <a:t>? </a:t>
            </a:r>
            <a:r>
              <a:rPr lang="ko-KR" altLang="en-US" sz="2000" b="1" dirty="0" smtClean="0">
                <a:solidFill>
                  <a:srgbClr val="92D050"/>
                </a:solidFill>
              </a:rPr>
              <a:t>기존기술을 파괴 또는 혁신할 수 있는 새로운 기술</a:t>
            </a:r>
            <a:endParaRPr lang="ko-KR" altLang="en-US" sz="20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9796" y="90598"/>
            <a:ext cx="9351038" cy="993527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차산업혁명을 이끄는 기술 </a:t>
            </a:r>
            <a:r>
              <a:rPr lang="en-US" altLang="ko-KR" sz="3200" b="1" dirty="0" smtClean="0">
                <a:solidFill>
                  <a:srgbClr val="FFC000"/>
                </a:solidFill>
              </a:rPr>
              <a:t>(</a:t>
            </a:r>
            <a:r>
              <a:rPr lang="ko-KR" altLang="en-US" sz="3200" b="1" dirty="0" smtClean="0">
                <a:solidFill>
                  <a:srgbClr val="FFC000"/>
                </a:solidFill>
              </a:rPr>
              <a:t>물리학</a:t>
            </a:r>
            <a:r>
              <a:rPr lang="en-US" altLang="ko-KR" sz="3200" b="1" dirty="0" smtClean="0">
                <a:solidFill>
                  <a:srgbClr val="FFC000"/>
                </a:solidFill>
              </a:rPr>
              <a:t>)</a:t>
            </a:r>
            <a:endParaRPr lang="ko-KR" altLang="en-US" sz="3200" b="1" dirty="0">
              <a:solidFill>
                <a:srgbClr val="FFC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2034" y="1063050"/>
            <a:ext cx="9088800" cy="1795165"/>
          </a:xfrm>
        </p:spPr>
        <p:txBody>
          <a:bodyPr/>
          <a:lstStyle/>
          <a:p>
            <a:r>
              <a:rPr lang="ko-KR" altLang="en-US" b="1" dirty="0" smtClean="0">
                <a:solidFill>
                  <a:srgbClr val="FFC000"/>
                </a:solidFill>
              </a:rPr>
              <a:t>무인운송수단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항공기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</a:t>
            </a:r>
            <a:endParaRPr lang="en-US" altLang="ko-KR" dirty="0" smtClean="0"/>
          </a:p>
          <a:p>
            <a:r>
              <a:rPr lang="en-US" altLang="ko-KR" b="1" dirty="0" smtClean="0">
                <a:solidFill>
                  <a:srgbClr val="FFC000"/>
                </a:solidFill>
              </a:rPr>
              <a:t>3D </a:t>
            </a:r>
            <a:r>
              <a:rPr lang="ko-KR" altLang="en-US" b="1" dirty="0" smtClean="0">
                <a:solidFill>
                  <a:srgbClr val="FFC000"/>
                </a:solidFill>
              </a:rPr>
              <a:t>프린팅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맞춤형 생산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원격공장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+</a:t>
            </a:r>
            <a:r>
              <a:rPr lang="ko-KR" altLang="en-US" dirty="0" smtClean="0"/>
              <a:t>운송</a:t>
            </a:r>
            <a:r>
              <a:rPr lang="en-US" altLang="ko-KR" dirty="0" smtClean="0"/>
              <a:t>)</a:t>
            </a:r>
          </a:p>
          <a:p>
            <a:r>
              <a:rPr lang="ko-KR" altLang="en-US" b="1" dirty="0" smtClean="0">
                <a:solidFill>
                  <a:srgbClr val="FFC000"/>
                </a:solidFill>
              </a:rPr>
              <a:t>로봇공학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생체모방형</a:t>
            </a:r>
            <a:r>
              <a:rPr lang="ko-KR" altLang="en-US" dirty="0" smtClean="0"/>
              <a:t> 로봇으로 발전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심리적 문제 야기 가능</a:t>
            </a:r>
            <a:endParaRPr lang="en-US" altLang="ko-KR" dirty="0" smtClean="0"/>
          </a:p>
          <a:p>
            <a:r>
              <a:rPr lang="ko-KR" altLang="en-US" b="1" dirty="0" smtClean="0">
                <a:solidFill>
                  <a:srgbClr val="FFC000"/>
                </a:solidFill>
              </a:rPr>
              <a:t>신소재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재활용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스마트소재</a:t>
            </a:r>
            <a:endParaRPr lang="ko-KR" altLang="en-US" dirty="0"/>
          </a:p>
        </p:txBody>
      </p:sp>
      <p:pic>
        <p:nvPicPr>
          <p:cNvPr id="7170" name="Picture 2" descr="드론 아마존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395" y="4710069"/>
            <a:ext cx="2537481" cy="126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d 프린터 자동차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883" y="2938506"/>
            <a:ext cx="3577673" cy="20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174883" y="5007544"/>
            <a:ext cx="35776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https://localmotors.com/3d-printed-car/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81104" y="5963291"/>
            <a:ext cx="26117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/>
              <a:t>아마존</a:t>
            </a:r>
            <a:r>
              <a:rPr lang="en-US" altLang="ko-KR" sz="1100" b="1" dirty="0" smtClean="0"/>
              <a:t>: </a:t>
            </a:r>
            <a:r>
              <a:rPr lang="ko-KR" altLang="en-US" sz="1100" dirty="0" smtClean="0"/>
              <a:t>https</a:t>
            </a:r>
            <a:r>
              <a:rPr lang="ko-KR" altLang="en-US" sz="1100" dirty="0"/>
              <a:t>://techcrunch.com/2015/03/30/canada-proves-fertile-ground-for-amazon-drone-delivery-tests/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395" y="2914904"/>
            <a:ext cx="2537481" cy="12781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29041" y="4189885"/>
            <a:ext cx="218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중국</a:t>
            </a:r>
            <a:r>
              <a:rPr lang="en-US" altLang="ko-KR" dirty="0" smtClean="0"/>
              <a:t>/</a:t>
            </a:r>
            <a:r>
              <a:rPr lang="ko-KR" altLang="en-US" dirty="0" smtClean="0"/>
              <a:t>이항</a:t>
            </a:r>
            <a:r>
              <a:rPr lang="en-US" altLang="ko-KR" dirty="0" smtClean="0"/>
              <a:t>184, </a:t>
            </a:r>
            <a:r>
              <a:rPr lang="ko-KR" altLang="en-US" dirty="0" smtClean="0"/>
              <a:t>택시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434" y="2914904"/>
            <a:ext cx="2519606" cy="12787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22283" y="4189885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프랑스</a:t>
            </a:r>
            <a:r>
              <a:rPr lang="en-US" altLang="ko-KR" dirty="0" smtClean="0"/>
              <a:t>/</a:t>
            </a:r>
            <a:r>
              <a:rPr lang="en-US" altLang="ko-KR" dirty="0" err="1" smtClean="0"/>
              <a:t>Vahana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택시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6434" y="4710069"/>
            <a:ext cx="2519606" cy="12653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2283" y="6063832"/>
            <a:ext cx="249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두바이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블로콥터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택시</a:t>
            </a:r>
            <a:endParaRPr lang="ko-KR" altLang="en-US" dirty="0"/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43748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78597"/>
            <a:ext cx="9404723" cy="761049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3D printer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1965" y="1055248"/>
            <a:ext cx="11671366" cy="874340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fontAlgn="base"/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프린터는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차원 도면만 있으면 플라스틱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고무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금속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세라믹 등 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fontAlgn="base"/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150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여 개 소재로 한 시간 내지 하루 만에 실물로 만드는 상용화 단계에 접어들었음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" name="Picture 2" descr="C:\Users\Administrator\Desktop\컴퓨터개론 개정 6판\사진파일\10장\10장_페이지_16_이미지_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2139" y="2148995"/>
            <a:ext cx="2231553" cy="1578232"/>
          </a:xfrm>
          <a:prstGeom prst="rect">
            <a:avLst/>
          </a:prstGeom>
          <a:noFill/>
        </p:spPr>
      </p:pic>
      <p:pic>
        <p:nvPicPr>
          <p:cNvPr id="16" name="Picture 3" descr="C:\Users\Administrator\Desktop\컴퓨터개론 개정 6판\사진파일\10장\10장_페이지_16_이미지_00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33599" y="2148995"/>
            <a:ext cx="3355477" cy="1622229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1440075" y="3696939"/>
            <a:ext cx="19736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/>
              <a:t>[</a:t>
            </a:r>
            <a:r>
              <a:rPr lang="ko-KR" altLang="en-US" sz="2000" dirty="0" smtClean="0"/>
              <a:t>맞춤형 자전거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4817104" y="3696939"/>
            <a:ext cx="1646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/>
              <a:t>[</a:t>
            </a:r>
            <a:r>
              <a:rPr lang="ko-KR" altLang="en-US" sz="2000" dirty="0" smtClean="0"/>
              <a:t>무인항공기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pic>
        <p:nvPicPr>
          <p:cNvPr id="17" name="Picture 5" descr="C:\Users\Administrator\Desktop\컴퓨터개론 개정 6판\사진파일\10장\10장_페이지_16_이미지_00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30255" y="2148994"/>
            <a:ext cx="2383419" cy="1578233"/>
          </a:xfrm>
          <a:prstGeom prst="rect">
            <a:avLst/>
          </a:prstGeom>
          <a:noFill/>
        </p:spPr>
      </p:pic>
      <p:sp>
        <p:nvSpPr>
          <p:cNvPr id="18" name="직사각형 17"/>
          <p:cNvSpPr/>
          <p:nvPr/>
        </p:nvSpPr>
        <p:spPr>
          <a:xfrm>
            <a:off x="7429518" y="3697726"/>
            <a:ext cx="2829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/>
              <a:t>3D </a:t>
            </a:r>
            <a:r>
              <a:rPr lang="ko-KR" altLang="en-US" sz="2000" dirty="0" smtClean="0"/>
              <a:t>프린터자동차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미국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22" name="Picture 4" descr="C:\Users\Administrator\Desktop\컴퓨터개론 개정 6판\사진파일\10장\10장_페이지_17_이미지_000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82139" y="4228481"/>
            <a:ext cx="6006937" cy="2432379"/>
          </a:xfrm>
          <a:prstGeom prst="rect">
            <a:avLst/>
          </a:prstGeom>
          <a:noFill/>
        </p:spPr>
      </p:pic>
      <p:sp>
        <p:nvSpPr>
          <p:cNvPr id="23" name="직사각형 22"/>
          <p:cNvSpPr/>
          <p:nvPr/>
        </p:nvSpPr>
        <p:spPr>
          <a:xfrm>
            <a:off x="7408678" y="5090727"/>
            <a:ext cx="28712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/>
              <a:t>[3D </a:t>
            </a:r>
            <a:r>
              <a:rPr lang="ko-KR" altLang="en-US" sz="2000" dirty="0" smtClean="0"/>
              <a:t>프린터로 만들어낸 </a:t>
            </a:r>
            <a:endParaRPr lang="en-US" altLang="ko-KR" sz="2000" dirty="0" smtClean="0"/>
          </a:p>
          <a:p>
            <a:pPr algn="ctr" fontAlgn="base" latinLnBrk="0"/>
            <a:r>
              <a:rPr lang="ko-KR" altLang="en-US" sz="2000" dirty="0" smtClean="0"/>
              <a:t>다양한 옷과 신발 패션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2701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78597"/>
            <a:ext cx="9404723" cy="824111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로보틱스</a:t>
            </a:r>
            <a:r>
              <a:rPr lang="en-US" altLang="ko-KR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(Robotics)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475200" y="3485003"/>
            <a:ext cx="2233747" cy="430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 latinLnBrk="0"/>
            <a:r>
              <a:rPr lang="en-US" altLang="ko-KR" sz="2000" dirty="0" smtClean="0"/>
              <a:t>[</a:t>
            </a:r>
            <a:r>
              <a:rPr lang="ko-KR" altLang="en-US" sz="2000" dirty="0" smtClean="0"/>
              <a:t>인공 시각 로봇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pic>
        <p:nvPicPr>
          <p:cNvPr id="12" name="Picture 2" descr="C:\Users\Administrator\Desktop\컴퓨터개론 개정 6판\사진파일\10장\10장_페이지_08_이미지_00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479" y="1331636"/>
            <a:ext cx="3276390" cy="2153367"/>
          </a:xfrm>
          <a:prstGeom prst="rect">
            <a:avLst/>
          </a:prstGeom>
          <a:noFill/>
        </p:spPr>
      </p:pic>
      <p:pic>
        <p:nvPicPr>
          <p:cNvPr id="13" name="Picture 3" descr="C:\Users\Administrator\Desktop\컴퓨터개론 개정 6판\사진파일\10장\10장_페이지_08_이미지_00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83989" y="1331636"/>
            <a:ext cx="3331434" cy="2153367"/>
          </a:xfrm>
          <a:prstGeom prst="rect">
            <a:avLst/>
          </a:prstGeom>
          <a:noFill/>
        </p:spPr>
      </p:pic>
      <p:pic>
        <p:nvPicPr>
          <p:cNvPr id="14" name="Picture 4" descr="C:\Users\Administrator\Desktop\컴퓨터개론 개정 6판\사진파일\10장\10장_페이지_09_이미지_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479" y="4229300"/>
            <a:ext cx="3292942" cy="2131884"/>
          </a:xfrm>
          <a:prstGeom prst="rect">
            <a:avLst/>
          </a:prstGeom>
          <a:noFill/>
        </p:spPr>
      </p:pic>
      <p:pic>
        <p:nvPicPr>
          <p:cNvPr id="15" name="Picture 5" descr="C:\Users\Administrator\Desktop\컴퓨터개론 개정 6판\사진파일\10장\10장_페이지_09_이미지_000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83989" y="4229298"/>
            <a:ext cx="3335197" cy="2131886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267676" y="3485003"/>
            <a:ext cx="3328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000" dirty="0" smtClean="0"/>
              <a:t>[</a:t>
            </a:r>
            <a:r>
              <a:rPr lang="ko-KR" altLang="en-US" sz="2000" dirty="0" smtClean="0"/>
              <a:t>인공지능로봇</a:t>
            </a:r>
            <a:r>
              <a:rPr lang="en-US" altLang="ko-KR" sz="2000" dirty="0" smtClean="0"/>
              <a:t>, 2011, </a:t>
            </a:r>
            <a:r>
              <a:rPr lang="ko-KR" altLang="en-US" sz="2000" dirty="0" err="1" smtClean="0"/>
              <a:t>동경대</a:t>
            </a:r>
            <a:r>
              <a:rPr lang="ko-KR" altLang="en-US" sz="2000" dirty="0" smtClean="0"/>
              <a:t> 입시</a:t>
            </a:r>
            <a:r>
              <a:rPr lang="en-US" altLang="ko-KR" sz="2000" dirty="0" smtClean="0"/>
              <a:t>, ‘</a:t>
            </a:r>
            <a:r>
              <a:rPr lang="ko-KR" altLang="en-US" sz="2000" dirty="0" err="1" smtClean="0"/>
              <a:t>도로보쿤</a:t>
            </a:r>
            <a:r>
              <a:rPr lang="en-US" altLang="ko-KR" sz="2000" dirty="0" smtClean="0"/>
              <a:t>’]</a:t>
            </a:r>
            <a:endParaRPr lang="ko-KR" altLang="en-US" sz="2000" dirty="0"/>
          </a:p>
        </p:txBody>
      </p:sp>
      <p:sp>
        <p:nvSpPr>
          <p:cNvPr id="17" name="직사각형 16"/>
          <p:cNvSpPr/>
          <p:nvPr/>
        </p:nvSpPr>
        <p:spPr>
          <a:xfrm>
            <a:off x="4961234" y="6380751"/>
            <a:ext cx="6657952" cy="435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/>
            <a:r>
              <a:rPr lang="en-US" altLang="ko-KR" sz="2000" dirty="0" smtClean="0"/>
              <a:t>[</a:t>
            </a:r>
            <a:r>
              <a:rPr lang="ko-KR" altLang="en-US" sz="2000" dirty="0" smtClean="0"/>
              <a:t>피자를 만들고 굽는 인공지능 로봇과 </a:t>
            </a:r>
            <a:r>
              <a:rPr lang="ko-KR" altLang="en-US" sz="2000" dirty="0" err="1" smtClean="0"/>
              <a:t>배달차</a:t>
            </a:r>
            <a:r>
              <a:rPr lang="en-US" altLang="ko-KR" sz="2000" dirty="0" smtClean="0"/>
              <a:t>]</a:t>
            </a:r>
            <a:endParaRPr lang="ko-KR" altLang="en-US" sz="2000" dirty="0"/>
          </a:p>
        </p:txBody>
      </p:sp>
      <p:sp>
        <p:nvSpPr>
          <p:cNvPr id="18" name="모서리가 둥근 직사각형 20"/>
          <p:cNvSpPr/>
          <p:nvPr/>
        </p:nvSpPr>
        <p:spPr>
          <a:xfrm>
            <a:off x="611559" y="1564787"/>
            <a:ext cx="4245799" cy="864096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로봇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(robot)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과 테크닉스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(technics)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의 합성어</a:t>
            </a:r>
          </a:p>
        </p:txBody>
      </p:sp>
      <p:sp>
        <p:nvSpPr>
          <p:cNvPr id="22" name="모서리가 둥근 직사각형 35"/>
          <p:cNvSpPr/>
          <p:nvPr/>
        </p:nvSpPr>
        <p:spPr>
          <a:xfrm>
            <a:off x="598813" y="2988010"/>
            <a:ext cx="4258545" cy="2072725"/>
          </a:xfrm>
          <a:prstGeom prst="rect">
            <a:avLst/>
          </a:prstGeom>
          <a:noFill/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로봇의 설계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제작</a:t>
            </a:r>
            <a:r>
              <a:rPr lang="en-US" altLang="ko-KR" sz="2000" b="1" dirty="0" smtClean="0">
                <a:solidFill>
                  <a:srgbClr val="FFC000"/>
                </a:solidFill>
                <a:latin typeface="+mn-ea"/>
              </a:rPr>
              <a:t>,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응용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기술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대한 공학적 연구와 이에 </a:t>
            </a:r>
            <a:r>
              <a:rPr lang="ko-KR" altLang="en-US" sz="2000" b="1" dirty="0" smtClean="0">
                <a:solidFill>
                  <a:srgbClr val="FFC000"/>
                </a:solidFill>
                <a:latin typeface="+mn-ea"/>
              </a:rPr>
              <a:t>인공지능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을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적용하는 연구의 종합적 학문 분야를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말함</a:t>
            </a:r>
          </a:p>
        </p:txBody>
      </p:sp>
      <p:sp>
        <p:nvSpPr>
          <p:cNvPr id="1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4291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99651"/>
            <a:ext cx="9404723" cy="1400530"/>
          </a:xfrm>
        </p:spPr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디지털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0006" y="1315801"/>
            <a:ext cx="9981455" cy="2304478"/>
          </a:xfrm>
        </p:spPr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사물인터넷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IoT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센서</a:t>
            </a:r>
            <a:r>
              <a:rPr lang="en-US" altLang="ko-KR" dirty="0" smtClean="0"/>
              <a:t>/</a:t>
            </a:r>
            <a:r>
              <a:rPr lang="ko-KR" altLang="en-US" dirty="0" smtClean="0"/>
              <a:t>원격모니터링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금융거래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가상화폐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블록체인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비트코인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공유경제</a:t>
            </a:r>
            <a:r>
              <a:rPr lang="en-US" altLang="ko-KR" dirty="0" smtClean="0"/>
              <a:t>: Uber (no car) Faceboo</a:t>
            </a:r>
            <a:r>
              <a:rPr lang="en-US" altLang="ko-KR" dirty="0"/>
              <a:t>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(no content production), </a:t>
            </a:r>
            <a:r>
              <a:rPr lang="en-US" altLang="ko-KR" dirty="0"/>
              <a:t>Airbnb</a:t>
            </a:r>
            <a:r>
              <a:rPr lang="en-US" altLang="ko-KR" dirty="0" smtClean="0"/>
              <a:t>™(no</a:t>
            </a:r>
            <a:r>
              <a:rPr lang="ko-KR" altLang="en-US" dirty="0"/>
              <a:t> </a:t>
            </a:r>
            <a:r>
              <a:rPr lang="en-US" altLang="ko-KR" dirty="0" smtClean="0"/>
              <a:t>hotel), Alibaba (no product list)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디지털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/>
              <a:t>: </a:t>
            </a:r>
            <a:r>
              <a:rPr lang="ko-KR" altLang="en-US" b="1" dirty="0" smtClean="0">
                <a:solidFill>
                  <a:srgbClr val="FFC000"/>
                </a:solidFill>
              </a:rPr>
              <a:t>인터넷 </a:t>
            </a:r>
            <a:r>
              <a:rPr lang="ko-KR" altLang="en-US" b="1" dirty="0" smtClean="0">
                <a:solidFill>
                  <a:srgbClr val="FFC000"/>
                </a:solidFill>
              </a:rPr>
              <a:t>플랫폼 기반환경에서 각종 서비스 제공 </a:t>
            </a:r>
            <a:r>
              <a:rPr lang="ko-KR" altLang="en-US" dirty="0" smtClean="0"/>
              <a:t>으로 </a:t>
            </a:r>
            <a:r>
              <a:rPr lang="ko-KR" altLang="en-US" dirty="0" smtClean="0"/>
              <a:t>각종 비용감소 및 시간적 지역적 제약 해소</a:t>
            </a:r>
            <a:endParaRPr lang="en-US" altLang="ko-KR" dirty="0"/>
          </a:p>
        </p:txBody>
      </p:sp>
      <p:pic>
        <p:nvPicPr>
          <p:cNvPr id="8194" name="Picture 2" descr="uber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53" y="3871146"/>
            <a:ext cx="3594259" cy="19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8454" y="3821214"/>
            <a:ext cx="2616339" cy="25108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416" y="6440944"/>
            <a:ext cx="1970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https://en.wikipedia.org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35368" y="5911139"/>
            <a:ext cx="40681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https://newsroom.uber.com/pittsburgh-self-driving-uber/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03515" y="6302444"/>
            <a:ext cx="44712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http://www.playersmoney.com/blockchain-technology/</a:t>
            </a:r>
          </a:p>
        </p:txBody>
      </p:sp>
      <p:pic>
        <p:nvPicPr>
          <p:cNvPr id="8196" name="Picture 4" descr="blockcha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32" y="3821214"/>
            <a:ext cx="3530017" cy="235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>
            <a:normAutofit/>
          </a:bodyPr>
          <a:lstStyle/>
          <a:p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1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1616</TotalTime>
  <Words>999</Words>
  <Application>Microsoft Office PowerPoint</Application>
  <PresentationFormat>사용자 지정</PresentationFormat>
  <Paragraphs>191</Paragraphs>
  <Slides>19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이온</vt:lpstr>
      <vt:lpstr>   The Fourth Industrial Revolution</vt:lpstr>
      <vt:lpstr>   제4차 산업혁명의 시대의 도래 </vt:lpstr>
      <vt:lpstr>Industrial Revolution</vt:lpstr>
      <vt:lpstr>   4차 산업혁명을 촉진하는 기술들 </vt:lpstr>
      <vt:lpstr>     ＇파괴적’ 기술들 (Disruptive Technology) </vt:lpstr>
      <vt:lpstr>4차산업혁명을 이끄는 기술 (물리학)</vt:lpstr>
      <vt:lpstr>3D printer</vt:lpstr>
      <vt:lpstr>로보틱스(Robotics)</vt:lpstr>
      <vt:lpstr>4차산업혁명을 이끄는 기술 (디지털)</vt:lpstr>
      <vt:lpstr>IoT (Internet of Things) </vt:lpstr>
      <vt:lpstr>IoT &amp; 스마트팩토리 </vt:lpstr>
      <vt:lpstr>IOT 기반 원격 헬스케어</vt:lpstr>
      <vt:lpstr>지능형자율주행 전기차 (Intelligent Autonomous Maneuvering Electric Vehicle) </vt:lpstr>
      <vt:lpstr>지능형자율주행차 개발현황</vt:lpstr>
      <vt:lpstr>Intelligent Transportation System</vt:lpstr>
      <vt:lpstr>4차산업혁명을 이끄는 기술 (생물학)</vt:lpstr>
      <vt:lpstr>기술의 티핑포인트와 사회적 영향 </vt:lpstr>
      <vt:lpstr>Hologram</vt:lpstr>
      <vt:lpstr>양자 컴퓨터(Quantum Computer)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4차산업혁명시대와 교육</dc:title>
  <dc:creator>han2</dc:creator>
  <cp:lastModifiedBy>user</cp:lastModifiedBy>
  <cp:revision>149</cp:revision>
  <dcterms:created xsi:type="dcterms:W3CDTF">2016-11-09T08:18:12Z</dcterms:created>
  <dcterms:modified xsi:type="dcterms:W3CDTF">2020-09-06T14:48:27Z</dcterms:modified>
</cp:coreProperties>
</file>